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5" r:id="rId5"/>
  </p:sldMasterIdLst>
  <p:notesMasterIdLst>
    <p:notesMasterId r:id="rId13"/>
  </p:notesMasterIdLst>
  <p:sldIdLst>
    <p:sldId id="341" r:id="rId6"/>
    <p:sldId id="257" r:id="rId7"/>
    <p:sldId id="263" r:id="rId8"/>
    <p:sldId id="264" r:id="rId9"/>
    <p:sldId id="269" r:id="rId10"/>
    <p:sldId id="266" r:id="rId11"/>
    <p:sldId id="34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dd Langwell" initials="TL" lastIdx="2" clrIdx="0">
    <p:extLst>
      <p:ext uri="{19B8F6BF-5375-455C-9EA6-DF929625EA0E}">
        <p15:presenceInfo xmlns:p15="http://schemas.microsoft.com/office/powerpoint/2012/main" userId="Todd Langw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04C614-E3A4-4673-9979-EB87EB2DDA17}" v="19" dt="2021-05-18T00:16:38.092"/>
    <p1510:client id="{86524EE9-887B-40E4-A384-7D31268EBF55}" v="2" dt="2021-05-18T00:20:46.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2" autoAdjust="0"/>
    <p:restoredTop sz="67129" autoAdjust="0"/>
  </p:normalViewPr>
  <p:slideViewPr>
    <p:cSldViewPr snapToGrid="0">
      <p:cViewPr varScale="1">
        <p:scale>
          <a:sx n="62" d="100"/>
          <a:sy n="62" d="100"/>
        </p:scale>
        <p:origin x="177"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ED2F71-A79C-47EA-9B07-BCE18A7F9285}"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90B4770C-079D-4DFC-AB2C-59D41AF9827A}">
      <dgm:prSet/>
      <dgm:spPr/>
      <dgm:t>
        <a:bodyPr/>
        <a:lstStyle/>
        <a:p>
          <a:r>
            <a:rPr lang="en-NZ" dirty="0"/>
            <a:t>A strong focus to be placed on alternative modes of travel, other than private vehicles</a:t>
          </a:r>
          <a:endParaRPr lang="en-US" dirty="0"/>
        </a:p>
      </dgm:t>
    </dgm:pt>
    <dgm:pt modelId="{1CFB5405-659D-4673-85A5-E4EB15A7DDDB}" type="parTrans" cxnId="{2548A216-CFC6-4B62-AAC7-F0AD86DCAA40}">
      <dgm:prSet/>
      <dgm:spPr/>
      <dgm:t>
        <a:bodyPr/>
        <a:lstStyle/>
        <a:p>
          <a:endParaRPr lang="en-US"/>
        </a:p>
      </dgm:t>
    </dgm:pt>
    <dgm:pt modelId="{DD1725CC-A34E-4B7B-AB0E-2C0E13D2264B}" type="sibTrans" cxnId="{2548A216-CFC6-4B62-AAC7-F0AD86DCAA40}">
      <dgm:prSet/>
      <dgm:spPr/>
      <dgm:t>
        <a:bodyPr/>
        <a:lstStyle/>
        <a:p>
          <a:endParaRPr lang="en-US"/>
        </a:p>
      </dgm:t>
    </dgm:pt>
    <dgm:pt modelId="{03660278-CBA8-46E6-AC3A-FD1F0FD3ACC7}">
      <dgm:prSet/>
      <dgm:spPr/>
      <dgm:t>
        <a:bodyPr/>
        <a:lstStyle/>
        <a:p>
          <a:r>
            <a:rPr lang="en-NZ" dirty="0"/>
            <a:t>Importance </a:t>
          </a:r>
          <a:r>
            <a:rPr lang="en-NZ"/>
            <a:t>of public </a:t>
          </a:r>
          <a:r>
            <a:rPr lang="en-NZ" dirty="0"/>
            <a:t>transport, walking, cycling and personal safety</a:t>
          </a:r>
          <a:endParaRPr lang="en-US" dirty="0"/>
        </a:p>
      </dgm:t>
    </dgm:pt>
    <dgm:pt modelId="{DD5A822E-AB54-4F10-B6B1-025B805002E3}" type="parTrans" cxnId="{911A7448-CF74-4353-8D02-BB59E7758886}">
      <dgm:prSet/>
      <dgm:spPr/>
      <dgm:t>
        <a:bodyPr/>
        <a:lstStyle/>
        <a:p>
          <a:endParaRPr lang="en-US"/>
        </a:p>
      </dgm:t>
    </dgm:pt>
    <dgm:pt modelId="{9FB55837-6CF8-49A6-8CE6-1FF98BFBF8FB}" type="sibTrans" cxnId="{911A7448-CF74-4353-8D02-BB59E7758886}">
      <dgm:prSet/>
      <dgm:spPr/>
      <dgm:t>
        <a:bodyPr/>
        <a:lstStyle/>
        <a:p>
          <a:endParaRPr lang="en-US"/>
        </a:p>
      </dgm:t>
    </dgm:pt>
    <dgm:pt modelId="{BFFB2A0E-0BED-47E6-A8C0-B53925518024}">
      <dgm:prSet/>
      <dgm:spPr/>
      <dgm:t>
        <a:bodyPr/>
        <a:lstStyle/>
        <a:p>
          <a:r>
            <a:rPr lang="en-NZ" dirty="0"/>
            <a:t>Design of the development has sought to separate out pedestrian and vehicle access by placing the vehicle access on the side roads and placing a strong focus on pedestrian activity in the vicinity of the pedestrian signals on the Dominion Road frontage</a:t>
          </a:r>
          <a:endParaRPr lang="en-US" dirty="0"/>
        </a:p>
      </dgm:t>
    </dgm:pt>
    <dgm:pt modelId="{C6682C9F-7BCB-485F-9FD5-A1A65A157AF4}" type="parTrans" cxnId="{171F578B-841B-4777-847D-BDBD79E2B6B7}">
      <dgm:prSet/>
      <dgm:spPr/>
      <dgm:t>
        <a:bodyPr/>
        <a:lstStyle/>
        <a:p>
          <a:endParaRPr lang="en-US"/>
        </a:p>
      </dgm:t>
    </dgm:pt>
    <dgm:pt modelId="{46872006-2052-489D-9C45-4983155E15E6}" type="sibTrans" cxnId="{171F578B-841B-4777-847D-BDBD79E2B6B7}">
      <dgm:prSet/>
      <dgm:spPr/>
      <dgm:t>
        <a:bodyPr/>
        <a:lstStyle/>
        <a:p>
          <a:endParaRPr lang="en-US"/>
        </a:p>
      </dgm:t>
    </dgm:pt>
    <dgm:pt modelId="{6C77AA59-4CFF-4436-9125-E42E9C4D89DC}" type="pres">
      <dgm:prSet presAssocID="{CDED2F71-A79C-47EA-9B07-BCE18A7F9285}" presName="linear" presStyleCnt="0">
        <dgm:presLayoutVars>
          <dgm:animLvl val="lvl"/>
          <dgm:resizeHandles val="exact"/>
        </dgm:presLayoutVars>
      </dgm:prSet>
      <dgm:spPr/>
    </dgm:pt>
    <dgm:pt modelId="{3959D4F8-1057-474E-9575-A87F295CC6D0}" type="pres">
      <dgm:prSet presAssocID="{90B4770C-079D-4DFC-AB2C-59D41AF9827A}" presName="parentText" presStyleLbl="node1" presStyleIdx="0" presStyleCnt="3">
        <dgm:presLayoutVars>
          <dgm:chMax val="0"/>
          <dgm:bulletEnabled val="1"/>
        </dgm:presLayoutVars>
      </dgm:prSet>
      <dgm:spPr/>
    </dgm:pt>
    <dgm:pt modelId="{2112EACD-160E-4A1C-9493-B76AC4EE8866}" type="pres">
      <dgm:prSet presAssocID="{DD1725CC-A34E-4B7B-AB0E-2C0E13D2264B}" presName="spacer" presStyleCnt="0"/>
      <dgm:spPr/>
    </dgm:pt>
    <dgm:pt modelId="{CFCC6389-BB1E-47A7-873E-75EAA0C49EA5}" type="pres">
      <dgm:prSet presAssocID="{03660278-CBA8-46E6-AC3A-FD1F0FD3ACC7}" presName="parentText" presStyleLbl="node1" presStyleIdx="1" presStyleCnt="3">
        <dgm:presLayoutVars>
          <dgm:chMax val="0"/>
          <dgm:bulletEnabled val="1"/>
        </dgm:presLayoutVars>
      </dgm:prSet>
      <dgm:spPr/>
    </dgm:pt>
    <dgm:pt modelId="{00A7E4FE-D388-487A-97CD-1BAC425BFCB4}" type="pres">
      <dgm:prSet presAssocID="{9FB55837-6CF8-49A6-8CE6-1FF98BFBF8FB}" presName="spacer" presStyleCnt="0"/>
      <dgm:spPr/>
    </dgm:pt>
    <dgm:pt modelId="{CD3475B3-5A80-4925-9B7D-CADBDC744C22}" type="pres">
      <dgm:prSet presAssocID="{BFFB2A0E-0BED-47E6-A8C0-B53925518024}" presName="parentText" presStyleLbl="node1" presStyleIdx="2" presStyleCnt="3">
        <dgm:presLayoutVars>
          <dgm:chMax val="0"/>
          <dgm:bulletEnabled val="1"/>
        </dgm:presLayoutVars>
      </dgm:prSet>
      <dgm:spPr/>
    </dgm:pt>
  </dgm:ptLst>
  <dgm:cxnLst>
    <dgm:cxn modelId="{2548A216-CFC6-4B62-AAC7-F0AD86DCAA40}" srcId="{CDED2F71-A79C-47EA-9B07-BCE18A7F9285}" destId="{90B4770C-079D-4DFC-AB2C-59D41AF9827A}" srcOrd="0" destOrd="0" parTransId="{1CFB5405-659D-4673-85A5-E4EB15A7DDDB}" sibTransId="{DD1725CC-A34E-4B7B-AB0E-2C0E13D2264B}"/>
    <dgm:cxn modelId="{911A7448-CF74-4353-8D02-BB59E7758886}" srcId="{CDED2F71-A79C-47EA-9B07-BCE18A7F9285}" destId="{03660278-CBA8-46E6-AC3A-FD1F0FD3ACC7}" srcOrd="1" destOrd="0" parTransId="{DD5A822E-AB54-4F10-B6B1-025B805002E3}" sibTransId="{9FB55837-6CF8-49A6-8CE6-1FF98BFBF8FB}"/>
    <dgm:cxn modelId="{F439CA55-44D3-42BE-8747-55C1FA97B334}" type="presOf" srcId="{03660278-CBA8-46E6-AC3A-FD1F0FD3ACC7}" destId="{CFCC6389-BB1E-47A7-873E-75EAA0C49EA5}" srcOrd="0" destOrd="0" presId="urn:microsoft.com/office/officeart/2005/8/layout/vList2"/>
    <dgm:cxn modelId="{171F578B-841B-4777-847D-BDBD79E2B6B7}" srcId="{CDED2F71-A79C-47EA-9B07-BCE18A7F9285}" destId="{BFFB2A0E-0BED-47E6-A8C0-B53925518024}" srcOrd="2" destOrd="0" parTransId="{C6682C9F-7BCB-485F-9FD5-A1A65A157AF4}" sibTransId="{46872006-2052-489D-9C45-4983155E15E6}"/>
    <dgm:cxn modelId="{E0CE91AC-4F3C-4316-80F5-1003DBECB6FE}" type="presOf" srcId="{BFFB2A0E-0BED-47E6-A8C0-B53925518024}" destId="{CD3475B3-5A80-4925-9B7D-CADBDC744C22}" srcOrd="0" destOrd="0" presId="urn:microsoft.com/office/officeart/2005/8/layout/vList2"/>
    <dgm:cxn modelId="{F46F68D8-C8E3-4C89-AD2D-DB4E10A30EBA}" type="presOf" srcId="{CDED2F71-A79C-47EA-9B07-BCE18A7F9285}" destId="{6C77AA59-4CFF-4436-9125-E42E9C4D89DC}" srcOrd="0" destOrd="0" presId="urn:microsoft.com/office/officeart/2005/8/layout/vList2"/>
    <dgm:cxn modelId="{5482C7F7-F81D-4DE7-885E-96083E99F7DE}" type="presOf" srcId="{90B4770C-079D-4DFC-AB2C-59D41AF9827A}" destId="{3959D4F8-1057-474E-9575-A87F295CC6D0}" srcOrd="0" destOrd="0" presId="urn:microsoft.com/office/officeart/2005/8/layout/vList2"/>
    <dgm:cxn modelId="{81417DF1-7232-4B06-B75A-68BA699009F3}" type="presParOf" srcId="{6C77AA59-4CFF-4436-9125-E42E9C4D89DC}" destId="{3959D4F8-1057-474E-9575-A87F295CC6D0}" srcOrd="0" destOrd="0" presId="urn:microsoft.com/office/officeart/2005/8/layout/vList2"/>
    <dgm:cxn modelId="{B9498836-F0BF-4C1C-843A-0FCFFA696996}" type="presParOf" srcId="{6C77AA59-4CFF-4436-9125-E42E9C4D89DC}" destId="{2112EACD-160E-4A1C-9493-B76AC4EE8866}" srcOrd="1" destOrd="0" presId="urn:microsoft.com/office/officeart/2005/8/layout/vList2"/>
    <dgm:cxn modelId="{9DD6B769-4AD2-40A6-82F3-91C24BDB5867}" type="presParOf" srcId="{6C77AA59-4CFF-4436-9125-E42E9C4D89DC}" destId="{CFCC6389-BB1E-47A7-873E-75EAA0C49EA5}" srcOrd="2" destOrd="0" presId="urn:microsoft.com/office/officeart/2005/8/layout/vList2"/>
    <dgm:cxn modelId="{E595EAD8-4261-4515-B116-570617ECA674}" type="presParOf" srcId="{6C77AA59-4CFF-4436-9125-E42E9C4D89DC}" destId="{00A7E4FE-D388-487A-97CD-1BAC425BFCB4}" srcOrd="3" destOrd="0" presId="urn:microsoft.com/office/officeart/2005/8/layout/vList2"/>
    <dgm:cxn modelId="{260A6472-80A2-43A9-96FF-7D01D4E9FAE3}" type="presParOf" srcId="{6C77AA59-4CFF-4436-9125-E42E9C4D89DC}" destId="{CD3475B3-5A80-4925-9B7D-CADBDC744C2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18C75A-7AB3-454B-A203-E1A68684502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506DA56-A241-459B-9AD9-2B5A5C5F5538}">
      <dgm:prSet/>
      <dgm:spPr/>
      <dgm:t>
        <a:bodyPr/>
        <a:lstStyle/>
        <a:p>
          <a:r>
            <a:rPr lang="en-NZ" dirty="0"/>
            <a:t>Methodology has been agreed  and scrutinised by Auckland Transport</a:t>
          </a:r>
        </a:p>
      </dgm:t>
    </dgm:pt>
    <dgm:pt modelId="{57508C64-2CF7-4C8A-8621-F25E017E76BB}" type="parTrans" cxnId="{0BC1D7E7-2BBC-417F-B8A8-EA3E3C6D6259}">
      <dgm:prSet/>
      <dgm:spPr/>
      <dgm:t>
        <a:bodyPr/>
        <a:lstStyle/>
        <a:p>
          <a:endParaRPr lang="en-US"/>
        </a:p>
      </dgm:t>
    </dgm:pt>
    <dgm:pt modelId="{C4AC3A16-47CA-4777-9E9C-6A502A09FCEF}" type="sibTrans" cxnId="{0BC1D7E7-2BBC-417F-B8A8-EA3E3C6D6259}">
      <dgm:prSet/>
      <dgm:spPr/>
      <dgm:t>
        <a:bodyPr/>
        <a:lstStyle/>
        <a:p>
          <a:endParaRPr lang="en-US"/>
        </a:p>
      </dgm:t>
    </dgm:pt>
    <dgm:pt modelId="{8781681A-7022-46AD-A234-56D5756EEC40}">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a:t>The proposed flows not considered to be excessive and will not affect the general operation and safety of the side roads</a:t>
          </a:r>
          <a:endParaRPr lang="en-NZ" dirty="0"/>
        </a:p>
      </dgm:t>
    </dgm:pt>
    <dgm:pt modelId="{A5C5A6C2-C5A5-4DBF-BABA-45D5CF90285C}" type="parTrans" cxnId="{A1FCBCAC-81E6-4A3A-9476-D2EB00B55C71}">
      <dgm:prSet/>
      <dgm:spPr/>
      <dgm:t>
        <a:bodyPr/>
        <a:lstStyle/>
        <a:p>
          <a:endParaRPr lang="en-NZ"/>
        </a:p>
      </dgm:t>
    </dgm:pt>
    <dgm:pt modelId="{5B514EB4-AC9F-42AD-8582-2241FACDF4B7}" type="sibTrans" cxnId="{A1FCBCAC-81E6-4A3A-9476-D2EB00B55C71}">
      <dgm:prSet/>
      <dgm:spPr/>
      <dgm:t>
        <a:bodyPr/>
        <a:lstStyle/>
        <a:p>
          <a:endParaRPr lang="en-NZ"/>
        </a:p>
      </dgm:t>
    </dgm:pt>
    <dgm:pt modelId="{5B2A0C8E-A26B-4F09-B04A-35CC7FB873C4}">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a:t>With the proposed mitigations immediately adjacent to the site, the safety and amenity of pedestrians and cyclists will be enhanced. </a:t>
          </a:r>
          <a:endParaRPr lang="en-NZ" dirty="0"/>
        </a:p>
        <a:p>
          <a:endParaRPr lang="en-NZ" dirty="0"/>
        </a:p>
      </dgm:t>
    </dgm:pt>
    <dgm:pt modelId="{A0B21CAF-EE02-4D36-B939-E3A0A482C630}" type="parTrans" cxnId="{43767ECF-37F2-4DA5-99BF-F78A6F91BB4B}">
      <dgm:prSet/>
      <dgm:spPr/>
      <dgm:t>
        <a:bodyPr/>
        <a:lstStyle/>
        <a:p>
          <a:endParaRPr lang="en-NZ"/>
        </a:p>
      </dgm:t>
    </dgm:pt>
    <dgm:pt modelId="{5EC6B9C0-C660-446D-9437-DE9749D23DA8}" type="sibTrans" cxnId="{43767ECF-37F2-4DA5-99BF-F78A6F91BB4B}">
      <dgm:prSet/>
      <dgm:spPr/>
      <dgm:t>
        <a:bodyPr/>
        <a:lstStyle/>
        <a:p>
          <a:endParaRPr lang="en-NZ"/>
        </a:p>
      </dgm:t>
    </dgm:pt>
    <dgm:pt modelId="{6D97F82A-3DD1-46E1-9CBB-139CF825FD00}">
      <dgm:prSet/>
      <dgm:spPr/>
      <dgm:t>
        <a:bodyPr/>
        <a:lstStyle/>
        <a:p>
          <a:r>
            <a:rPr lang="en-NZ" dirty="0"/>
            <a:t>Road network can accommodate the type of comprehensive mixed-use development that is proposed </a:t>
          </a:r>
        </a:p>
      </dgm:t>
    </dgm:pt>
    <dgm:pt modelId="{D4B32932-D7A3-43A1-BE4F-2C7BE54AA937}" type="parTrans" cxnId="{FCFB8F52-1DD6-4C31-84A0-FBBC5735A72E}">
      <dgm:prSet/>
      <dgm:spPr/>
      <dgm:t>
        <a:bodyPr/>
        <a:lstStyle/>
        <a:p>
          <a:endParaRPr lang="en-NZ"/>
        </a:p>
      </dgm:t>
    </dgm:pt>
    <dgm:pt modelId="{B599FDF9-4869-4CCD-8E65-FABFA4FC4D83}" type="sibTrans" cxnId="{FCFB8F52-1DD6-4C31-84A0-FBBC5735A72E}">
      <dgm:prSet/>
      <dgm:spPr/>
      <dgm:t>
        <a:bodyPr/>
        <a:lstStyle/>
        <a:p>
          <a:endParaRPr lang="en-NZ"/>
        </a:p>
      </dgm:t>
    </dgm:pt>
    <dgm:pt modelId="{D37E7C7D-83A5-4E7C-A546-EA83DFE59C2D}">
      <dgm:prSet/>
      <dgm:spPr/>
      <dgm:t>
        <a:bodyPr/>
        <a:lstStyle/>
        <a:p>
          <a:r>
            <a:rPr lang="en-NZ" dirty="0"/>
            <a:t>Public transport efficiently will continue to operate close to current levels</a:t>
          </a:r>
        </a:p>
      </dgm:t>
    </dgm:pt>
    <dgm:pt modelId="{8293F859-5544-41F8-9023-8F66135251FB}" type="parTrans" cxnId="{9EA66524-A669-4455-92D1-1D1B0C10DA0C}">
      <dgm:prSet/>
      <dgm:spPr/>
      <dgm:t>
        <a:bodyPr/>
        <a:lstStyle/>
        <a:p>
          <a:endParaRPr lang="en-NZ"/>
        </a:p>
      </dgm:t>
    </dgm:pt>
    <dgm:pt modelId="{D23F979F-2A34-4842-A797-FF59019E2562}" type="sibTrans" cxnId="{9EA66524-A669-4455-92D1-1D1B0C10DA0C}">
      <dgm:prSet/>
      <dgm:spPr/>
      <dgm:t>
        <a:bodyPr/>
        <a:lstStyle/>
        <a:p>
          <a:endParaRPr lang="en-NZ"/>
        </a:p>
      </dgm:t>
    </dgm:pt>
    <dgm:pt modelId="{40330C5A-3354-433E-8613-86E4060D87F5}" type="pres">
      <dgm:prSet presAssocID="{3818C75A-7AB3-454B-A203-E1A686845023}" presName="linear" presStyleCnt="0">
        <dgm:presLayoutVars>
          <dgm:animLvl val="lvl"/>
          <dgm:resizeHandles val="exact"/>
        </dgm:presLayoutVars>
      </dgm:prSet>
      <dgm:spPr/>
    </dgm:pt>
    <dgm:pt modelId="{7C85B428-DA3C-4B56-B7A1-05FAC17C12D2}" type="pres">
      <dgm:prSet presAssocID="{2506DA56-A241-459B-9AD9-2B5A5C5F5538}" presName="parentText" presStyleLbl="node1" presStyleIdx="0" presStyleCnt="5">
        <dgm:presLayoutVars>
          <dgm:chMax val="0"/>
          <dgm:bulletEnabled val="1"/>
        </dgm:presLayoutVars>
      </dgm:prSet>
      <dgm:spPr/>
    </dgm:pt>
    <dgm:pt modelId="{0DB51C3D-FF82-47C6-A50C-70A5E56B9DAF}" type="pres">
      <dgm:prSet presAssocID="{C4AC3A16-47CA-4777-9E9C-6A502A09FCEF}" presName="spacer" presStyleCnt="0"/>
      <dgm:spPr/>
    </dgm:pt>
    <dgm:pt modelId="{28B9D327-2CDB-49FA-9978-08F75DD58706}" type="pres">
      <dgm:prSet presAssocID="{D37E7C7D-83A5-4E7C-A546-EA83DFE59C2D}" presName="parentText" presStyleLbl="node1" presStyleIdx="1" presStyleCnt="5">
        <dgm:presLayoutVars>
          <dgm:chMax val="0"/>
          <dgm:bulletEnabled val="1"/>
        </dgm:presLayoutVars>
      </dgm:prSet>
      <dgm:spPr/>
    </dgm:pt>
    <dgm:pt modelId="{792558C2-6D09-43BB-B638-2713B8D10E40}" type="pres">
      <dgm:prSet presAssocID="{D23F979F-2A34-4842-A797-FF59019E2562}" presName="spacer" presStyleCnt="0"/>
      <dgm:spPr/>
    </dgm:pt>
    <dgm:pt modelId="{98601DF8-1678-4EF2-B645-AB7DE4BE5AC9}" type="pres">
      <dgm:prSet presAssocID="{6D97F82A-3DD1-46E1-9CBB-139CF825FD00}" presName="parentText" presStyleLbl="node1" presStyleIdx="2" presStyleCnt="5">
        <dgm:presLayoutVars>
          <dgm:chMax val="0"/>
          <dgm:bulletEnabled val="1"/>
        </dgm:presLayoutVars>
      </dgm:prSet>
      <dgm:spPr/>
    </dgm:pt>
    <dgm:pt modelId="{44AACEE4-2024-4FE0-B50F-44907A1FB871}" type="pres">
      <dgm:prSet presAssocID="{B599FDF9-4869-4CCD-8E65-FABFA4FC4D83}" presName="spacer" presStyleCnt="0"/>
      <dgm:spPr/>
    </dgm:pt>
    <dgm:pt modelId="{80C8EBA6-23C2-4F46-99A3-DF8529265524}" type="pres">
      <dgm:prSet presAssocID="{8781681A-7022-46AD-A234-56D5756EEC40}" presName="parentText" presStyleLbl="node1" presStyleIdx="3" presStyleCnt="5">
        <dgm:presLayoutVars>
          <dgm:chMax val="0"/>
          <dgm:bulletEnabled val="1"/>
        </dgm:presLayoutVars>
      </dgm:prSet>
      <dgm:spPr/>
    </dgm:pt>
    <dgm:pt modelId="{E2B1F675-4CCF-4AB4-BCE4-188D314EDF2C}" type="pres">
      <dgm:prSet presAssocID="{5B514EB4-AC9F-42AD-8582-2241FACDF4B7}" presName="spacer" presStyleCnt="0"/>
      <dgm:spPr/>
    </dgm:pt>
    <dgm:pt modelId="{93E38B72-BECA-4C27-8FA1-B7D262948DE9}" type="pres">
      <dgm:prSet presAssocID="{5B2A0C8E-A26B-4F09-B04A-35CC7FB873C4}" presName="parentText" presStyleLbl="node1" presStyleIdx="4" presStyleCnt="5">
        <dgm:presLayoutVars>
          <dgm:chMax val="0"/>
          <dgm:bulletEnabled val="1"/>
        </dgm:presLayoutVars>
      </dgm:prSet>
      <dgm:spPr/>
    </dgm:pt>
  </dgm:ptLst>
  <dgm:cxnLst>
    <dgm:cxn modelId="{C37DC018-C758-4B5F-927D-A63BE004CCBA}" type="presOf" srcId="{5B2A0C8E-A26B-4F09-B04A-35CC7FB873C4}" destId="{93E38B72-BECA-4C27-8FA1-B7D262948DE9}" srcOrd="0" destOrd="0" presId="urn:microsoft.com/office/officeart/2005/8/layout/vList2"/>
    <dgm:cxn modelId="{9EA66524-A669-4455-92D1-1D1B0C10DA0C}" srcId="{3818C75A-7AB3-454B-A203-E1A686845023}" destId="{D37E7C7D-83A5-4E7C-A546-EA83DFE59C2D}" srcOrd="1" destOrd="0" parTransId="{8293F859-5544-41F8-9023-8F66135251FB}" sibTransId="{D23F979F-2A34-4842-A797-FF59019E2562}"/>
    <dgm:cxn modelId="{FCFB8F52-1DD6-4C31-84A0-FBBC5735A72E}" srcId="{3818C75A-7AB3-454B-A203-E1A686845023}" destId="{6D97F82A-3DD1-46E1-9CBB-139CF825FD00}" srcOrd="2" destOrd="0" parTransId="{D4B32932-D7A3-43A1-BE4F-2C7BE54AA937}" sibTransId="{B599FDF9-4869-4CCD-8E65-FABFA4FC4D83}"/>
    <dgm:cxn modelId="{1E89DE53-0791-46AD-9D6E-24F550BE4FC7}" type="presOf" srcId="{8781681A-7022-46AD-A234-56D5756EEC40}" destId="{80C8EBA6-23C2-4F46-99A3-DF8529265524}" srcOrd="0" destOrd="0" presId="urn:microsoft.com/office/officeart/2005/8/layout/vList2"/>
    <dgm:cxn modelId="{31BD2057-AA8B-45EA-8C71-FCFDF5D7B258}" type="presOf" srcId="{D37E7C7D-83A5-4E7C-A546-EA83DFE59C2D}" destId="{28B9D327-2CDB-49FA-9978-08F75DD58706}" srcOrd="0" destOrd="0" presId="urn:microsoft.com/office/officeart/2005/8/layout/vList2"/>
    <dgm:cxn modelId="{E7E33C9A-23A1-4FBB-BEB6-50C54D3B1CA5}" type="presOf" srcId="{6D97F82A-3DD1-46E1-9CBB-139CF825FD00}" destId="{98601DF8-1678-4EF2-B645-AB7DE4BE5AC9}" srcOrd="0" destOrd="0" presId="urn:microsoft.com/office/officeart/2005/8/layout/vList2"/>
    <dgm:cxn modelId="{A1FCBCAC-81E6-4A3A-9476-D2EB00B55C71}" srcId="{3818C75A-7AB3-454B-A203-E1A686845023}" destId="{8781681A-7022-46AD-A234-56D5756EEC40}" srcOrd="3" destOrd="0" parTransId="{A5C5A6C2-C5A5-4DBF-BABA-45D5CF90285C}" sibTransId="{5B514EB4-AC9F-42AD-8582-2241FACDF4B7}"/>
    <dgm:cxn modelId="{69F932C1-F4BF-414A-8034-949109B2B742}" type="presOf" srcId="{2506DA56-A241-459B-9AD9-2B5A5C5F5538}" destId="{7C85B428-DA3C-4B56-B7A1-05FAC17C12D2}" srcOrd="0" destOrd="0" presId="urn:microsoft.com/office/officeart/2005/8/layout/vList2"/>
    <dgm:cxn modelId="{43767ECF-37F2-4DA5-99BF-F78A6F91BB4B}" srcId="{3818C75A-7AB3-454B-A203-E1A686845023}" destId="{5B2A0C8E-A26B-4F09-B04A-35CC7FB873C4}" srcOrd="4" destOrd="0" parTransId="{A0B21CAF-EE02-4D36-B939-E3A0A482C630}" sibTransId="{5EC6B9C0-C660-446D-9437-DE9749D23DA8}"/>
    <dgm:cxn modelId="{6E78BBD5-EDF3-45C9-8EE5-283CF16D66D1}" type="presOf" srcId="{3818C75A-7AB3-454B-A203-E1A686845023}" destId="{40330C5A-3354-433E-8613-86E4060D87F5}" srcOrd="0" destOrd="0" presId="urn:microsoft.com/office/officeart/2005/8/layout/vList2"/>
    <dgm:cxn modelId="{0BC1D7E7-2BBC-417F-B8A8-EA3E3C6D6259}" srcId="{3818C75A-7AB3-454B-A203-E1A686845023}" destId="{2506DA56-A241-459B-9AD9-2B5A5C5F5538}" srcOrd="0" destOrd="0" parTransId="{57508C64-2CF7-4C8A-8621-F25E017E76BB}" sibTransId="{C4AC3A16-47CA-4777-9E9C-6A502A09FCEF}"/>
    <dgm:cxn modelId="{31ABD08A-FC20-404D-91E5-FF4819A00A59}" type="presParOf" srcId="{40330C5A-3354-433E-8613-86E4060D87F5}" destId="{7C85B428-DA3C-4B56-B7A1-05FAC17C12D2}" srcOrd="0" destOrd="0" presId="urn:microsoft.com/office/officeart/2005/8/layout/vList2"/>
    <dgm:cxn modelId="{1E38B840-DCB6-4C22-9A36-4D239C55354C}" type="presParOf" srcId="{40330C5A-3354-433E-8613-86E4060D87F5}" destId="{0DB51C3D-FF82-47C6-A50C-70A5E56B9DAF}" srcOrd="1" destOrd="0" presId="urn:microsoft.com/office/officeart/2005/8/layout/vList2"/>
    <dgm:cxn modelId="{CB7B8364-D9E1-4028-B6E4-B46D8F480785}" type="presParOf" srcId="{40330C5A-3354-433E-8613-86E4060D87F5}" destId="{28B9D327-2CDB-49FA-9978-08F75DD58706}" srcOrd="2" destOrd="0" presId="urn:microsoft.com/office/officeart/2005/8/layout/vList2"/>
    <dgm:cxn modelId="{5D3049A6-6A10-4926-B639-78B8CAEAE215}" type="presParOf" srcId="{40330C5A-3354-433E-8613-86E4060D87F5}" destId="{792558C2-6D09-43BB-B638-2713B8D10E40}" srcOrd="3" destOrd="0" presId="urn:microsoft.com/office/officeart/2005/8/layout/vList2"/>
    <dgm:cxn modelId="{B89B5D3A-635B-4581-9F7A-EC83F040D73A}" type="presParOf" srcId="{40330C5A-3354-433E-8613-86E4060D87F5}" destId="{98601DF8-1678-4EF2-B645-AB7DE4BE5AC9}" srcOrd="4" destOrd="0" presId="urn:microsoft.com/office/officeart/2005/8/layout/vList2"/>
    <dgm:cxn modelId="{8AC9BAE8-9463-4B48-91D4-D208B05EE429}" type="presParOf" srcId="{40330C5A-3354-433E-8613-86E4060D87F5}" destId="{44AACEE4-2024-4FE0-B50F-44907A1FB871}" srcOrd="5" destOrd="0" presId="urn:microsoft.com/office/officeart/2005/8/layout/vList2"/>
    <dgm:cxn modelId="{1044A632-B39B-44B9-A5B6-AD3A5490EE77}" type="presParOf" srcId="{40330C5A-3354-433E-8613-86E4060D87F5}" destId="{80C8EBA6-23C2-4F46-99A3-DF8529265524}" srcOrd="6" destOrd="0" presId="urn:microsoft.com/office/officeart/2005/8/layout/vList2"/>
    <dgm:cxn modelId="{9853C281-C253-47D2-B7DC-DD57D75604D1}" type="presParOf" srcId="{40330C5A-3354-433E-8613-86E4060D87F5}" destId="{E2B1F675-4CCF-4AB4-BCE4-188D314EDF2C}" srcOrd="7" destOrd="0" presId="urn:microsoft.com/office/officeart/2005/8/layout/vList2"/>
    <dgm:cxn modelId="{83FB8FA4-4371-4AD5-ADD9-F6FFB7AE43DE}" type="presParOf" srcId="{40330C5A-3354-433E-8613-86E4060D87F5}" destId="{93E38B72-BECA-4C27-8FA1-B7D262948DE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10CD27-3C6F-4C3C-9DF9-8DED95728610}" type="doc">
      <dgm:prSet loTypeId="urn:microsoft.com/office/officeart/2005/8/layout/vList2" loCatId="list" qsTypeId="urn:microsoft.com/office/officeart/2005/8/quickstyle/simple2" qsCatId="simple" csTypeId="urn:microsoft.com/office/officeart/2005/8/colors/accent3_2" csCatId="accent3" phldr="1"/>
      <dgm:spPr/>
      <dgm:t>
        <a:bodyPr/>
        <a:lstStyle/>
        <a:p>
          <a:endParaRPr lang="en-US"/>
        </a:p>
      </dgm:t>
    </dgm:pt>
    <dgm:pt modelId="{896E5F8B-F5DF-4C25-99DC-04D4B0104D22}">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NZ" dirty="0"/>
            <a:t>The predicted changes in journey times for general traffic during peak periods along this section of Dominion Road during peak periods are acceptable.   The baseline and development traffic models indicate a level of congestion during peak times that will contribute to influencing </a:t>
          </a:r>
          <a:endParaRPr lang="en-US" dirty="0"/>
        </a:p>
        <a:p>
          <a:pPr marL="0" lvl="0" defTabSz="755650">
            <a:lnSpc>
              <a:spcPct val="90000"/>
            </a:lnSpc>
            <a:spcBef>
              <a:spcPct val="0"/>
            </a:spcBef>
            <a:spcAft>
              <a:spcPct val="35000"/>
            </a:spcAft>
            <a:buNone/>
          </a:pPr>
          <a:r>
            <a:rPr lang="en-US" dirty="0"/>
            <a:t>travel choices during those peak times.</a:t>
          </a:r>
        </a:p>
      </dgm:t>
    </dgm:pt>
    <dgm:pt modelId="{55A0F6BC-7AAD-4483-A57A-69B77BDFBED3}" type="parTrans" cxnId="{606D27AD-17CB-4747-8087-5114B2A80ECD}">
      <dgm:prSet/>
      <dgm:spPr/>
      <dgm:t>
        <a:bodyPr/>
        <a:lstStyle/>
        <a:p>
          <a:endParaRPr lang="en-US"/>
        </a:p>
      </dgm:t>
    </dgm:pt>
    <dgm:pt modelId="{E5B2E44F-9C99-4AEA-80AD-2B4DFF7286B7}" type="sibTrans" cxnId="{606D27AD-17CB-4747-8087-5114B2A80ECD}">
      <dgm:prSet/>
      <dgm:spPr/>
      <dgm:t>
        <a:bodyPr/>
        <a:lstStyle/>
        <a:p>
          <a:endParaRPr lang="en-US"/>
        </a:p>
      </dgm:t>
    </dgm:pt>
    <dgm:pt modelId="{DF0AA9DB-4D3F-4DE9-AD31-334891E30523}">
      <dgm:prSet/>
      <dgm:spPr/>
      <dgm:t>
        <a:bodyPr/>
        <a:lstStyle/>
        <a:p>
          <a:pPr marL="0" marR="0" lvl="0" indent="0" defTabSz="755650" eaLnBrk="1" fontAlgn="auto" latinLnBrk="0" hangingPunct="1">
            <a:lnSpc>
              <a:spcPct val="90000"/>
            </a:lnSpc>
            <a:spcBef>
              <a:spcPct val="0"/>
            </a:spcBef>
            <a:spcAft>
              <a:spcPct val="35000"/>
            </a:spcAft>
            <a:buClrTx/>
            <a:buSzTx/>
            <a:buFontTx/>
            <a:buNone/>
            <a:tabLst/>
            <a:defRPr/>
          </a:pPr>
          <a:r>
            <a:rPr lang="en-NZ" dirty="0"/>
            <a:t>During most other periods of the day, the increases in queuing and delay will be much lower and Dominion Road will continue to operate efficiently for all road users.</a:t>
          </a:r>
          <a:endParaRPr lang="en-US" dirty="0"/>
        </a:p>
        <a:p>
          <a:pPr marL="0" lvl="0" defTabSz="755650">
            <a:lnSpc>
              <a:spcPct val="90000"/>
            </a:lnSpc>
            <a:spcBef>
              <a:spcPct val="0"/>
            </a:spcBef>
            <a:spcAft>
              <a:spcPct val="35000"/>
            </a:spcAft>
            <a:buNone/>
          </a:pPr>
          <a:endParaRPr lang="en-US" dirty="0"/>
        </a:p>
      </dgm:t>
    </dgm:pt>
    <dgm:pt modelId="{A1CF2C9A-A61B-40D2-975E-4AF7CE8DADD1}" type="parTrans" cxnId="{553081A9-7646-4B0F-A8D1-74C0B40E4BCD}">
      <dgm:prSet/>
      <dgm:spPr/>
      <dgm:t>
        <a:bodyPr/>
        <a:lstStyle/>
        <a:p>
          <a:endParaRPr lang="en-US"/>
        </a:p>
      </dgm:t>
    </dgm:pt>
    <dgm:pt modelId="{8D707986-91B9-416E-AFDE-8AEEE201BB4A}" type="sibTrans" cxnId="{553081A9-7646-4B0F-A8D1-74C0B40E4BCD}">
      <dgm:prSet/>
      <dgm:spPr/>
      <dgm:t>
        <a:bodyPr/>
        <a:lstStyle/>
        <a:p>
          <a:endParaRPr lang="en-US"/>
        </a:p>
      </dgm:t>
    </dgm:pt>
    <dgm:pt modelId="{9F189E8A-BFC4-497D-AED0-5EB9ABBA1F33}">
      <dgm:prSet/>
      <dgm:spPr/>
      <dgm:t>
        <a:bodyPr/>
        <a:lstStyle/>
        <a:p>
          <a:pPr marL="0" marR="0" lvl="0" indent="0" defTabSz="977900" eaLnBrk="1" fontAlgn="auto" latinLnBrk="0" hangingPunct="1">
            <a:lnSpc>
              <a:spcPct val="90000"/>
            </a:lnSpc>
            <a:spcBef>
              <a:spcPct val="0"/>
            </a:spcBef>
            <a:spcAft>
              <a:spcPct val="35000"/>
            </a:spcAft>
            <a:buClrTx/>
            <a:buSzTx/>
            <a:buFontTx/>
            <a:buNone/>
            <a:tabLst/>
            <a:defRPr/>
          </a:pPr>
          <a:r>
            <a:rPr lang="en-NZ" dirty="0"/>
            <a:t>Traffic flows on side roads are considered to remain within acceptable levels and together with the proposed mitigations there is  no material increases in queues and delays approaching Dominion Road.</a:t>
          </a:r>
          <a:endParaRPr lang="en-US" dirty="0"/>
        </a:p>
        <a:p>
          <a:pPr marL="0" lvl="0" defTabSz="977900">
            <a:lnSpc>
              <a:spcPct val="90000"/>
            </a:lnSpc>
            <a:spcBef>
              <a:spcPct val="0"/>
            </a:spcBef>
            <a:spcAft>
              <a:spcPct val="35000"/>
            </a:spcAft>
            <a:buNone/>
          </a:pPr>
          <a:endParaRPr lang="en-US" dirty="0"/>
        </a:p>
      </dgm:t>
    </dgm:pt>
    <dgm:pt modelId="{2B1F4923-A4CB-4281-80CC-FF4F1F982B5F}" type="parTrans" cxnId="{27CBBC87-8EF5-42CE-9A17-6E07927F9106}">
      <dgm:prSet/>
      <dgm:spPr/>
      <dgm:t>
        <a:bodyPr/>
        <a:lstStyle/>
        <a:p>
          <a:endParaRPr lang="en-US"/>
        </a:p>
      </dgm:t>
    </dgm:pt>
    <dgm:pt modelId="{8FE41793-842B-4C49-B8FA-84A117EEF976}" type="sibTrans" cxnId="{27CBBC87-8EF5-42CE-9A17-6E07927F9106}">
      <dgm:prSet/>
      <dgm:spPr/>
      <dgm:t>
        <a:bodyPr/>
        <a:lstStyle/>
        <a:p>
          <a:endParaRPr lang="en-US"/>
        </a:p>
      </dgm:t>
    </dgm:pt>
    <dgm:pt modelId="{5D7BCACA-EA47-4F93-A415-3F548517877A}">
      <dgm:prSet/>
      <dgm:spPr/>
      <dgm:t>
        <a:bodyPr/>
        <a:lstStyle/>
        <a:p>
          <a:r>
            <a:rPr lang="en-GB" dirty="0"/>
            <a:t>The modelling results indicate that bus travel times along Dominion Road during the critical weekday PM peak will remain neutral for southbound buses and increase by about 15% for northbound vehicles.</a:t>
          </a:r>
          <a:endParaRPr lang="en-NZ" dirty="0"/>
        </a:p>
      </dgm:t>
    </dgm:pt>
    <dgm:pt modelId="{438DBFC8-AF4E-4894-8232-3BB8DEF01AE6}" type="parTrans" cxnId="{C627F8B5-54E2-418F-8EE8-640B6EF166A4}">
      <dgm:prSet/>
      <dgm:spPr/>
      <dgm:t>
        <a:bodyPr/>
        <a:lstStyle/>
        <a:p>
          <a:endParaRPr lang="en-NZ"/>
        </a:p>
      </dgm:t>
    </dgm:pt>
    <dgm:pt modelId="{987AA9E6-1EBB-402C-8C9B-F31283794D9A}" type="sibTrans" cxnId="{C627F8B5-54E2-418F-8EE8-640B6EF166A4}">
      <dgm:prSet/>
      <dgm:spPr/>
      <dgm:t>
        <a:bodyPr/>
        <a:lstStyle/>
        <a:p>
          <a:endParaRPr lang="en-NZ"/>
        </a:p>
      </dgm:t>
    </dgm:pt>
    <dgm:pt modelId="{A74A8F7B-80DD-4070-9C9B-3AF3CCFA9E6F}" type="pres">
      <dgm:prSet presAssocID="{A210CD27-3C6F-4C3C-9DF9-8DED95728610}" presName="linear" presStyleCnt="0">
        <dgm:presLayoutVars>
          <dgm:animLvl val="lvl"/>
          <dgm:resizeHandles val="exact"/>
        </dgm:presLayoutVars>
      </dgm:prSet>
      <dgm:spPr/>
    </dgm:pt>
    <dgm:pt modelId="{2EFC70D4-5411-476B-8D8C-8C74D0FA584F}" type="pres">
      <dgm:prSet presAssocID="{5D7BCACA-EA47-4F93-A415-3F548517877A}" presName="parentText" presStyleLbl="node1" presStyleIdx="0" presStyleCnt="4">
        <dgm:presLayoutVars>
          <dgm:chMax val="0"/>
          <dgm:bulletEnabled val="1"/>
        </dgm:presLayoutVars>
      </dgm:prSet>
      <dgm:spPr/>
    </dgm:pt>
    <dgm:pt modelId="{B3EC1942-55C4-481D-A795-EA6F0112ADE3}" type="pres">
      <dgm:prSet presAssocID="{987AA9E6-1EBB-402C-8C9B-F31283794D9A}" presName="spacer" presStyleCnt="0"/>
      <dgm:spPr/>
    </dgm:pt>
    <dgm:pt modelId="{2B0B59A9-7552-4573-B16D-5DB3DD5B4452}" type="pres">
      <dgm:prSet presAssocID="{896E5F8B-F5DF-4C25-99DC-04D4B0104D22}" presName="parentText" presStyleLbl="node1" presStyleIdx="1" presStyleCnt="4">
        <dgm:presLayoutVars>
          <dgm:chMax val="0"/>
          <dgm:bulletEnabled val="1"/>
        </dgm:presLayoutVars>
      </dgm:prSet>
      <dgm:spPr/>
    </dgm:pt>
    <dgm:pt modelId="{33261282-8DAD-45BD-92D7-101ADA2ACCE1}" type="pres">
      <dgm:prSet presAssocID="{E5B2E44F-9C99-4AEA-80AD-2B4DFF7286B7}" presName="spacer" presStyleCnt="0"/>
      <dgm:spPr/>
    </dgm:pt>
    <dgm:pt modelId="{9F94E9BB-6F51-439E-B34F-CDDA35E58832}" type="pres">
      <dgm:prSet presAssocID="{DF0AA9DB-4D3F-4DE9-AD31-334891E30523}" presName="parentText" presStyleLbl="node1" presStyleIdx="2" presStyleCnt="4">
        <dgm:presLayoutVars>
          <dgm:chMax val="0"/>
          <dgm:bulletEnabled val="1"/>
        </dgm:presLayoutVars>
      </dgm:prSet>
      <dgm:spPr/>
    </dgm:pt>
    <dgm:pt modelId="{41D934AE-89FC-4FFE-A0FF-651551E5B7CB}" type="pres">
      <dgm:prSet presAssocID="{8D707986-91B9-416E-AFDE-8AEEE201BB4A}" presName="spacer" presStyleCnt="0"/>
      <dgm:spPr/>
    </dgm:pt>
    <dgm:pt modelId="{0404FFB5-AD55-40AA-BBC8-B870F14BD9D2}" type="pres">
      <dgm:prSet presAssocID="{9F189E8A-BFC4-497D-AED0-5EB9ABBA1F33}" presName="parentText" presStyleLbl="node1" presStyleIdx="3" presStyleCnt="4">
        <dgm:presLayoutVars>
          <dgm:chMax val="0"/>
          <dgm:bulletEnabled val="1"/>
        </dgm:presLayoutVars>
      </dgm:prSet>
      <dgm:spPr/>
    </dgm:pt>
  </dgm:ptLst>
  <dgm:cxnLst>
    <dgm:cxn modelId="{0B134126-1439-47FC-9D6B-B7F477EA3F2A}" type="presOf" srcId="{9F189E8A-BFC4-497D-AED0-5EB9ABBA1F33}" destId="{0404FFB5-AD55-40AA-BBC8-B870F14BD9D2}" srcOrd="0" destOrd="0" presId="urn:microsoft.com/office/officeart/2005/8/layout/vList2"/>
    <dgm:cxn modelId="{052E4B33-24FF-43AB-9C25-1410A7BF4E3B}" type="presOf" srcId="{A210CD27-3C6F-4C3C-9DF9-8DED95728610}" destId="{A74A8F7B-80DD-4070-9C9B-3AF3CCFA9E6F}" srcOrd="0" destOrd="0" presId="urn:microsoft.com/office/officeart/2005/8/layout/vList2"/>
    <dgm:cxn modelId="{4440005C-7F88-40F3-8FD7-AEBE0C0836EB}" type="presOf" srcId="{896E5F8B-F5DF-4C25-99DC-04D4B0104D22}" destId="{2B0B59A9-7552-4573-B16D-5DB3DD5B4452}" srcOrd="0" destOrd="0" presId="urn:microsoft.com/office/officeart/2005/8/layout/vList2"/>
    <dgm:cxn modelId="{92536B5C-2B54-42C8-8E15-586E09ECF4EB}" type="presOf" srcId="{5D7BCACA-EA47-4F93-A415-3F548517877A}" destId="{2EFC70D4-5411-476B-8D8C-8C74D0FA584F}" srcOrd="0" destOrd="0" presId="urn:microsoft.com/office/officeart/2005/8/layout/vList2"/>
    <dgm:cxn modelId="{27CBBC87-8EF5-42CE-9A17-6E07927F9106}" srcId="{A210CD27-3C6F-4C3C-9DF9-8DED95728610}" destId="{9F189E8A-BFC4-497D-AED0-5EB9ABBA1F33}" srcOrd="3" destOrd="0" parTransId="{2B1F4923-A4CB-4281-80CC-FF4F1F982B5F}" sibTransId="{8FE41793-842B-4C49-B8FA-84A117EEF976}"/>
    <dgm:cxn modelId="{1763BA96-1ACF-4E5E-900E-36AB53CAC938}" type="presOf" srcId="{DF0AA9DB-4D3F-4DE9-AD31-334891E30523}" destId="{9F94E9BB-6F51-439E-B34F-CDDA35E58832}" srcOrd="0" destOrd="0" presId="urn:microsoft.com/office/officeart/2005/8/layout/vList2"/>
    <dgm:cxn modelId="{553081A9-7646-4B0F-A8D1-74C0B40E4BCD}" srcId="{A210CD27-3C6F-4C3C-9DF9-8DED95728610}" destId="{DF0AA9DB-4D3F-4DE9-AD31-334891E30523}" srcOrd="2" destOrd="0" parTransId="{A1CF2C9A-A61B-40D2-975E-4AF7CE8DADD1}" sibTransId="{8D707986-91B9-416E-AFDE-8AEEE201BB4A}"/>
    <dgm:cxn modelId="{606D27AD-17CB-4747-8087-5114B2A80ECD}" srcId="{A210CD27-3C6F-4C3C-9DF9-8DED95728610}" destId="{896E5F8B-F5DF-4C25-99DC-04D4B0104D22}" srcOrd="1" destOrd="0" parTransId="{55A0F6BC-7AAD-4483-A57A-69B77BDFBED3}" sibTransId="{E5B2E44F-9C99-4AEA-80AD-2B4DFF7286B7}"/>
    <dgm:cxn modelId="{C627F8B5-54E2-418F-8EE8-640B6EF166A4}" srcId="{A210CD27-3C6F-4C3C-9DF9-8DED95728610}" destId="{5D7BCACA-EA47-4F93-A415-3F548517877A}" srcOrd="0" destOrd="0" parTransId="{438DBFC8-AF4E-4894-8232-3BB8DEF01AE6}" sibTransId="{987AA9E6-1EBB-402C-8C9B-F31283794D9A}"/>
    <dgm:cxn modelId="{8D950B49-8ED2-4074-AC64-5B2CF686A226}" type="presParOf" srcId="{A74A8F7B-80DD-4070-9C9B-3AF3CCFA9E6F}" destId="{2EFC70D4-5411-476B-8D8C-8C74D0FA584F}" srcOrd="0" destOrd="0" presId="urn:microsoft.com/office/officeart/2005/8/layout/vList2"/>
    <dgm:cxn modelId="{FC70DE4A-271A-4545-A5A4-1D3C984A6C20}" type="presParOf" srcId="{A74A8F7B-80DD-4070-9C9B-3AF3CCFA9E6F}" destId="{B3EC1942-55C4-481D-A795-EA6F0112ADE3}" srcOrd="1" destOrd="0" presId="urn:microsoft.com/office/officeart/2005/8/layout/vList2"/>
    <dgm:cxn modelId="{832179EA-C1DB-4EC8-A3DD-A3204C870793}" type="presParOf" srcId="{A74A8F7B-80DD-4070-9C9B-3AF3CCFA9E6F}" destId="{2B0B59A9-7552-4573-B16D-5DB3DD5B4452}" srcOrd="2" destOrd="0" presId="urn:microsoft.com/office/officeart/2005/8/layout/vList2"/>
    <dgm:cxn modelId="{6A083C06-917F-4DF2-B7B3-918597C4AECE}" type="presParOf" srcId="{A74A8F7B-80DD-4070-9C9B-3AF3CCFA9E6F}" destId="{33261282-8DAD-45BD-92D7-101ADA2ACCE1}" srcOrd="3" destOrd="0" presId="urn:microsoft.com/office/officeart/2005/8/layout/vList2"/>
    <dgm:cxn modelId="{6F66856B-D433-4B22-89E8-42742E2632E5}" type="presParOf" srcId="{A74A8F7B-80DD-4070-9C9B-3AF3CCFA9E6F}" destId="{9F94E9BB-6F51-439E-B34F-CDDA35E58832}" srcOrd="4" destOrd="0" presId="urn:microsoft.com/office/officeart/2005/8/layout/vList2"/>
    <dgm:cxn modelId="{9EA95F65-9CCC-45EE-9A5D-60EE32232BEE}" type="presParOf" srcId="{A74A8F7B-80DD-4070-9C9B-3AF3CCFA9E6F}" destId="{41D934AE-89FC-4FFE-A0FF-651551E5B7CB}" srcOrd="5" destOrd="0" presId="urn:microsoft.com/office/officeart/2005/8/layout/vList2"/>
    <dgm:cxn modelId="{FBD98833-6CA5-481F-AED2-668CDC3C6CD5}" type="presParOf" srcId="{A74A8F7B-80DD-4070-9C9B-3AF3CCFA9E6F}" destId="{0404FFB5-AD55-40AA-BBC8-B870F14BD9D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539DC8-E092-4630-9F9A-D6220B659E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6156310-929F-4DCF-9F5D-1AE9E29D18E5}">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NZ" sz="2000" dirty="0"/>
            <a:t>Establishment of a Travel Demand Management Plan</a:t>
          </a:r>
        </a:p>
        <a:p>
          <a:pPr marL="0" marR="0" lvl="0" indent="0" defTabSz="914400" eaLnBrk="1" fontAlgn="auto" latinLnBrk="0" hangingPunct="1">
            <a:lnSpc>
              <a:spcPct val="100000"/>
            </a:lnSpc>
            <a:spcBef>
              <a:spcPts val="0"/>
            </a:spcBef>
            <a:spcAft>
              <a:spcPts val="0"/>
            </a:spcAft>
            <a:buClrTx/>
            <a:buSzTx/>
            <a:buFontTx/>
            <a:buNone/>
            <a:tabLst/>
            <a:defRPr/>
          </a:pPr>
          <a:r>
            <a:rPr lang="en-NZ" sz="1600" dirty="0"/>
            <a:t>- A good example are initiatives underway at Wynyard Quarter </a:t>
          </a:r>
          <a:endParaRPr lang="en-US" sz="1600" dirty="0"/>
        </a:p>
      </dgm:t>
    </dgm:pt>
    <dgm:pt modelId="{70F0D6DE-F238-434F-ACAD-6A3F9FEB2CDC}" type="parTrans" cxnId="{08D271DD-3EC5-406D-8EF3-1493D008F97B}">
      <dgm:prSet/>
      <dgm:spPr/>
      <dgm:t>
        <a:bodyPr/>
        <a:lstStyle/>
        <a:p>
          <a:endParaRPr lang="en-US"/>
        </a:p>
      </dgm:t>
    </dgm:pt>
    <dgm:pt modelId="{DF16BBD0-55B4-4759-A962-98241136299C}" type="sibTrans" cxnId="{08D271DD-3EC5-406D-8EF3-1493D008F97B}">
      <dgm:prSet/>
      <dgm:spPr/>
      <dgm:t>
        <a:bodyPr/>
        <a:lstStyle/>
        <a:p>
          <a:endParaRPr lang="en-US"/>
        </a:p>
      </dgm:t>
    </dgm:pt>
    <dgm:pt modelId="{570A12BA-F166-4283-AF5D-F68DFFB60593}">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NZ" dirty="0"/>
            <a:t>Various options have been tested to determine the appropriate mitigation measures to address the effects of the proposed development.  All have varying levels of effects across different modes.  </a:t>
          </a:r>
        </a:p>
      </dgm:t>
    </dgm:pt>
    <dgm:pt modelId="{36E21C3D-C198-4A6B-8556-897E53360498}" type="parTrans" cxnId="{A2097930-85B4-4877-AF16-596E1164E711}">
      <dgm:prSet/>
      <dgm:spPr/>
      <dgm:t>
        <a:bodyPr/>
        <a:lstStyle/>
        <a:p>
          <a:endParaRPr lang="en-NZ"/>
        </a:p>
      </dgm:t>
    </dgm:pt>
    <dgm:pt modelId="{0E419561-3F34-4B55-8A59-D6FC51D155AD}" type="sibTrans" cxnId="{A2097930-85B4-4877-AF16-596E1164E711}">
      <dgm:prSet/>
      <dgm:spPr/>
      <dgm:t>
        <a:bodyPr/>
        <a:lstStyle/>
        <a:p>
          <a:endParaRPr lang="en-NZ"/>
        </a:p>
      </dgm:t>
    </dgm:pt>
    <dgm:pt modelId="{73CF4E86-DACB-4986-A268-95313DD25C88}">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NZ" dirty="0"/>
            <a:t>Any changes to the network requires Auckland Transport input.  They continue to monitor and investigate methods to increase the accessibility of public transport and alternative modes and minimise congestion.</a:t>
          </a:r>
        </a:p>
      </dgm:t>
    </dgm:pt>
    <dgm:pt modelId="{1303C1B4-E00C-45BC-BAAE-DCB3C252F6F3}" type="parTrans" cxnId="{721C2288-97EF-41F0-9664-9E33B6198D61}">
      <dgm:prSet/>
      <dgm:spPr/>
      <dgm:t>
        <a:bodyPr/>
        <a:lstStyle/>
        <a:p>
          <a:endParaRPr lang="en-NZ"/>
        </a:p>
      </dgm:t>
    </dgm:pt>
    <dgm:pt modelId="{ABC02B7E-B563-4906-8F0A-7D9E00D314EC}" type="sibTrans" cxnId="{721C2288-97EF-41F0-9664-9E33B6198D61}">
      <dgm:prSet/>
      <dgm:spPr/>
      <dgm:t>
        <a:bodyPr/>
        <a:lstStyle/>
        <a:p>
          <a:endParaRPr lang="en-NZ"/>
        </a:p>
      </dgm:t>
    </dgm:pt>
    <dgm:pt modelId="{87B7B493-E0C4-4769-AE82-DEA1E9917AA3}" type="pres">
      <dgm:prSet presAssocID="{CF539DC8-E092-4630-9F9A-D6220B659E1D}" presName="linear" presStyleCnt="0">
        <dgm:presLayoutVars>
          <dgm:animLvl val="lvl"/>
          <dgm:resizeHandles val="exact"/>
        </dgm:presLayoutVars>
      </dgm:prSet>
      <dgm:spPr/>
    </dgm:pt>
    <dgm:pt modelId="{AC8EF1CA-6D4F-4C4F-898D-96CCEB49BC5E}" type="pres">
      <dgm:prSet presAssocID="{570A12BA-F166-4283-AF5D-F68DFFB60593}" presName="parentText" presStyleLbl="node1" presStyleIdx="0" presStyleCnt="3" custLinFactNeighborX="-51">
        <dgm:presLayoutVars>
          <dgm:chMax val="0"/>
          <dgm:bulletEnabled val="1"/>
        </dgm:presLayoutVars>
      </dgm:prSet>
      <dgm:spPr/>
    </dgm:pt>
    <dgm:pt modelId="{FF546349-CCF4-4E51-9407-CE12CF22B231}" type="pres">
      <dgm:prSet presAssocID="{0E419561-3F34-4B55-8A59-D6FC51D155AD}" presName="spacer" presStyleCnt="0"/>
      <dgm:spPr/>
    </dgm:pt>
    <dgm:pt modelId="{F941C026-6164-4BAF-AB0E-3A12539EEE78}" type="pres">
      <dgm:prSet presAssocID="{73CF4E86-DACB-4986-A268-95313DD25C88}" presName="parentText" presStyleLbl="node1" presStyleIdx="1" presStyleCnt="3" custLinFactNeighborY="-62667">
        <dgm:presLayoutVars>
          <dgm:chMax val="0"/>
          <dgm:bulletEnabled val="1"/>
        </dgm:presLayoutVars>
      </dgm:prSet>
      <dgm:spPr/>
    </dgm:pt>
    <dgm:pt modelId="{C1D3F474-22C7-47BA-B3D7-359BAEDC469F}" type="pres">
      <dgm:prSet presAssocID="{ABC02B7E-B563-4906-8F0A-7D9E00D314EC}" presName="spacer" presStyleCnt="0"/>
      <dgm:spPr/>
    </dgm:pt>
    <dgm:pt modelId="{BE212A6C-BE2C-47EA-A254-640ED2018006}" type="pres">
      <dgm:prSet presAssocID="{C6156310-929F-4DCF-9F5D-1AE9E29D18E5}" presName="parentText" presStyleLbl="node1" presStyleIdx="2" presStyleCnt="3" custLinFactY="-1605" custLinFactNeighborX="-51" custLinFactNeighborY="-100000">
        <dgm:presLayoutVars>
          <dgm:chMax val="0"/>
          <dgm:bulletEnabled val="1"/>
        </dgm:presLayoutVars>
      </dgm:prSet>
      <dgm:spPr/>
    </dgm:pt>
  </dgm:ptLst>
  <dgm:cxnLst>
    <dgm:cxn modelId="{A2097930-85B4-4877-AF16-596E1164E711}" srcId="{CF539DC8-E092-4630-9F9A-D6220B659E1D}" destId="{570A12BA-F166-4283-AF5D-F68DFFB60593}" srcOrd="0" destOrd="0" parTransId="{36E21C3D-C198-4A6B-8556-897E53360498}" sibTransId="{0E419561-3F34-4B55-8A59-D6FC51D155AD}"/>
    <dgm:cxn modelId="{3060F984-F23B-4103-9E2C-2D0F935FF647}" type="presOf" srcId="{73CF4E86-DACB-4986-A268-95313DD25C88}" destId="{F941C026-6164-4BAF-AB0E-3A12539EEE78}" srcOrd="0" destOrd="0" presId="urn:microsoft.com/office/officeart/2005/8/layout/vList2"/>
    <dgm:cxn modelId="{721C2288-97EF-41F0-9664-9E33B6198D61}" srcId="{CF539DC8-E092-4630-9F9A-D6220B659E1D}" destId="{73CF4E86-DACB-4986-A268-95313DD25C88}" srcOrd="1" destOrd="0" parTransId="{1303C1B4-E00C-45BC-BAAE-DCB3C252F6F3}" sibTransId="{ABC02B7E-B563-4906-8F0A-7D9E00D314EC}"/>
    <dgm:cxn modelId="{12201890-C135-4FC2-B433-8E083E13AA36}" type="presOf" srcId="{C6156310-929F-4DCF-9F5D-1AE9E29D18E5}" destId="{BE212A6C-BE2C-47EA-A254-640ED2018006}" srcOrd="0" destOrd="0" presId="urn:microsoft.com/office/officeart/2005/8/layout/vList2"/>
    <dgm:cxn modelId="{622938DB-528B-4653-A9BB-BDA8EFD07C5F}" type="presOf" srcId="{570A12BA-F166-4283-AF5D-F68DFFB60593}" destId="{AC8EF1CA-6D4F-4C4F-898D-96CCEB49BC5E}" srcOrd="0" destOrd="0" presId="urn:microsoft.com/office/officeart/2005/8/layout/vList2"/>
    <dgm:cxn modelId="{08D271DD-3EC5-406D-8EF3-1493D008F97B}" srcId="{CF539DC8-E092-4630-9F9A-D6220B659E1D}" destId="{C6156310-929F-4DCF-9F5D-1AE9E29D18E5}" srcOrd="2" destOrd="0" parTransId="{70F0D6DE-F238-434F-ACAD-6A3F9FEB2CDC}" sibTransId="{DF16BBD0-55B4-4759-A962-98241136299C}"/>
    <dgm:cxn modelId="{D761DFF2-EA82-44C2-A23B-B479345EF331}" type="presOf" srcId="{CF539DC8-E092-4630-9F9A-D6220B659E1D}" destId="{87B7B493-E0C4-4769-AE82-DEA1E9917AA3}" srcOrd="0" destOrd="0" presId="urn:microsoft.com/office/officeart/2005/8/layout/vList2"/>
    <dgm:cxn modelId="{CEE82CBF-C4B3-4209-9428-6F758E39CD46}" type="presParOf" srcId="{87B7B493-E0C4-4769-AE82-DEA1E9917AA3}" destId="{AC8EF1CA-6D4F-4C4F-898D-96CCEB49BC5E}" srcOrd="0" destOrd="0" presId="urn:microsoft.com/office/officeart/2005/8/layout/vList2"/>
    <dgm:cxn modelId="{EB0F7682-E4E0-4D31-A950-486C28B516E5}" type="presParOf" srcId="{87B7B493-E0C4-4769-AE82-DEA1E9917AA3}" destId="{FF546349-CCF4-4E51-9407-CE12CF22B231}" srcOrd="1" destOrd="0" presId="urn:microsoft.com/office/officeart/2005/8/layout/vList2"/>
    <dgm:cxn modelId="{29BA9195-B457-4E0E-AFC1-D06D34C436A8}" type="presParOf" srcId="{87B7B493-E0C4-4769-AE82-DEA1E9917AA3}" destId="{F941C026-6164-4BAF-AB0E-3A12539EEE78}" srcOrd="2" destOrd="0" presId="urn:microsoft.com/office/officeart/2005/8/layout/vList2"/>
    <dgm:cxn modelId="{156B52BC-B8AE-4653-B96F-677D059D422C}" type="presParOf" srcId="{87B7B493-E0C4-4769-AE82-DEA1E9917AA3}" destId="{C1D3F474-22C7-47BA-B3D7-359BAEDC469F}" srcOrd="3" destOrd="0" presId="urn:microsoft.com/office/officeart/2005/8/layout/vList2"/>
    <dgm:cxn modelId="{870ABE44-8EB0-459A-8C8D-D9517B577328}" type="presParOf" srcId="{87B7B493-E0C4-4769-AE82-DEA1E9917AA3}" destId="{BE212A6C-BE2C-47EA-A254-640ED201800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9D4F8-1057-474E-9575-A87F295CC6D0}">
      <dsp:nvSpPr>
        <dsp:cNvPr id="0" name=""/>
        <dsp:cNvSpPr/>
      </dsp:nvSpPr>
      <dsp:spPr>
        <a:xfrm>
          <a:off x="0" y="281953"/>
          <a:ext cx="10515600" cy="122023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NZ" sz="2200" kern="1200" dirty="0"/>
            <a:t>A strong focus to be placed on alternative modes of travel, other than private vehicles</a:t>
          </a:r>
          <a:endParaRPr lang="en-US" sz="2200" kern="1200" dirty="0"/>
        </a:p>
      </dsp:txBody>
      <dsp:txXfrm>
        <a:off x="59567" y="341520"/>
        <a:ext cx="10396466" cy="1101102"/>
      </dsp:txXfrm>
    </dsp:sp>
    <dsp:sp modelId="{CFCC6389-BB1E-47A7-873E-75EAA0C49EA5}">
      <dsp:nvSpPr>
        <dsp:cNvPr id="0" name=""/>
        <dsp:cNvSpPr/>
      </dsp:nvSpPr>
      <dsp:spPr>
        <a:xfrm>
          <a:off x="0" y="1565550"/>
          <a:ext cx="10515600" cy="122023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NZ" sz="2200" kern="1200" dirty="0"/>
            <a:t>Importance </a:t>
          </a:r>
          <a:r>
            <a:rPr lang="en-NZ" sz="2200" kern="1200"/>
            <a:t>of public </a:t>
          </a:r>
          <a:r>
            <a:rPr lang="en-NZ" sz="2200" kern="1200" dirty="0"/>
            <a:t>transport, walking, cycling and personal safety</a:t>
          </a:r>
          <a:endParaRPr lang="en-US" sz="2200" kern="1200" dirty="0"/>
        </a:p>
      </dsp:txBody>
      <dsp:txXfrm>
        <a:off x="59567" y="1625117"/>
        <a:ext cx="10396466" cy="1101102"/>
      </dsp:txXfrm>
    </dsp:sp>
    <dsp:sp modelId="{CD3475B3-5A80-4925-9B7D-CADBDC744C22}">
      <dsp:nvSpPr>
        <dsp:cNvPr id="0" name=""/>
        <dsp:cNvSpPr/>
      </dsp:nvSpPr>
      <dsp:spPr>
        <a:xfrm>
          <a:off x="0" y="2849147"/>
          <a:ext cx="10515600" cy="122023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NZ" sz="2200" kern="1200" dirty="0"/>
            <a:t>Design of the development has sought to separate out pedestrian and vehicle access by placing the vehicle access on the side roads and placing a strong focus on pedestrian activity in the vicinity of the pedestrian signals on the Dominion Road frontage</a:t>
          </a:r>
          <a:endParaRPr lang="en-US" sz="2200" kern="1200" dirty="0"/>
        </a:p>
      </dsp:txBody>
      <dsp:txXfrm>
        <a:off x="59567" y="2908714"/>
        <a:ext cx="10396466" cy="11011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5B428-DA3C-4B56-B7A1-05FAC17C12D2}">
      <dsp:nvSpPr>
        <dsp:cNvPr id="0" name=""/>
        <dsp:cNvSpPr/>
      </dsp:nvSpPr>
      <dsp:spPr>
        <a:xfrm>
          <a:off x="0" y="81401"/>
          <a:ext cx="6258338" cy="10401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NZ" sz="1700" kern="1200" dirty="0"/>
            <a:t>Methodology has been agreed  and scrutinised by Auckland Transport</a:t>
          </a:r>
        </a:p>
      </dsp:txBody>
      <dsp:txXfrm>
        <a:off x="50776" y="132177"/>
        <a:ext cx="6156786" cy="938593"/>
      </dsp:txXfrm>
    </dsp:sp>
    <dsp:sp modelId="{28B9D327-2CDB-49FA-9978-08F75DD58706}">
      <dsp:nvSpPr>
        <dsp:cNvPr id="0" name=""/>
        <dsp:cNvSpPr/>
      </dsp:nvSpPr>
      <dsp:spPr>
        <a:xfrm>
          <a:off x="0" y="1170507"/>
          <a:ext cx="6258338" cy="10401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NZ" sz="1700" kern="1200" dirty="0"/>
            <a:t>Public transport efficiently will continue to operate close to current levels</a:t>
          </a:r>
        </a:p>
      </dsp:txBody>
      <dsp:txXfrm>
        <a:off x="50776" y="1221283"/>
        <a:ext cx="6156786" cy="938593"/>
      </dsp:txXfrm>
    </dsp:sp>
    <dsp:sp modelId="{98601DF8-1678-4EF2-B645-AB7DE4BE5AC9}">
      <dsp:nvSpPr>
        <dsp:cNvPr id="0" name=""/>
        <dsp:cNvSpPr/>
      </dsp:nvSpPr>
      <dsp:spPr>
        <a:xfrm>
          <a:off x="0" y="2259613"/>
          <a:ext cx="6258338" cy="10401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NZ" sz="1700" kern="1200" dirty="0"/>
            <a:t>Road network can accommodate the type of comprehensive mixed-use development that is proposed </a:t>
          </a:r>
        </a:p>
      </dsp:txBody>
      <dsp:txXfrm>
        <a:off x="50776" y="2310389"/>
        <a:ext cx="6156786" cy="938593"/>
      </dsp:txXfrm>
    </dsp:sp>
    <dsp:sp modelId="{80C8EBA6-23C2-4F46-99A3-DF8529265524}">
      <dsp:nvSpPr>
        <dsp:cNvPr id="0" name=""/>
        <dsp:cNvSpPr/>
      </dsp:nvSpPr>
      <dsp:spPr>
        <a:xfrm>
          <a:off x="0" y="3348718"/>
          <a:ext cx="6258338" cy="10401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700" kern="1200" dirty="0"/>
            <a:t>The proposed flows not considered to be excessive and will not affect the general operation and safety of the side roads</a:t>
          </a:r>
          <a:endParaRPr lang="en-NZ" sz="1700" kern="1200" dirty="0"/>
        </a:p>
      </dsp:txBody>
      <dsp:txXfrm>
        <a:off x="50776" y="3399494"/>
        <a:ext cx="6156786" cy="938593"/>
      </dsp:txXfrm>
    </dsp:sp>
    <dsp:sp modelId="{93E38B72-BECA-4C27-8FA1-B7D262948DE9}">
      <dsp:nvSpPr>
        <dsp:cNvPr id="0" name=""/>
        <dsp:cNvSpPr/>
      </dsp:nvSpPr>
      <dsp:spPr>
        <a:xfrm>
          <a:off x="0" y="4437824"/>
          <a:ext cx="6258338" cy="10401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700" kern="1200" dirty="0"/>
            <a:t>With the proposed mitigations immediately adjacent to the site, the safety and amenity of pedestrians and cyclists will be enhanced. </a:t>
          </a:r>
          <a:endParaRPr lang="en-NZ" sz="1700" kern="1200" dirty="0"/>
        </a:p>
        <a:p>
          <a:pPr algn="l">
            <a:spcBef>
              <a:spcPct val="0"/>
            </a:spcBef>
            <a:buNone/>
          </a:pPr>
          <a:endParaRPr lang="en-NZ" sz="1700" kern="1200" dirty="0"/>
        </a:p>
      </dsp:txBody>
      <dsp:txXfrm>
        <a:off x="50776" y="4488600"/>
        <a:ext cx="6156786" cy="9385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C70D4-5411-476B-8D8C-8C74D0FA584F}">
      <dsp:nvSpPr>
        <dsp:cNvPr id="0" name=""/>
        <dsp:cNvSpPr/>
      </dsp:nvSpPr>
      <dsp:spPr>
        <a:xfrm>
          <a:off x="0" y="376989"/>
          <a:ext cx="10515600" cy="86909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The modelling results indicate that bus travel times along Dominion Road during the critical weekday PM peak will remain neutral for southbound buses and increase by about 15% for northbound vehicles.</a:t>
          </a:r>
          <a:endParaRPr lang="en-NZ" sz="1400" kern="1200" dirty="0"/>
        </a:p>
      </dsp:txBody>
      <dsp:txXfrm>
        <a:off x="42426" y="419415"/>
        <a:ext cx="10430748" cy="784247"/>
      </dsp:txXfrm>
    </dsp:sp>
    <dsp:sp modelId="{2B0B59A9-7552-4573-B16D-5DB3DD5B4452}">
      <dsp:nvSpPr>
        <dsp:cNvPr id="0" name=""/>
        <dsp:cNvSpPr/>
      </dsp:nvSpPr>
      <dsp:spPr>
        <a:xfrm>
          <a:off x="0" y="1286409"/>
          <a:ext cx="10515600" cy="86909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NZ" sz="1400" kern="1200" dirty="0"/>
            <a:t>The predicted changes in journey times for general traffic during peak periods along this section of Dominion Road during peak periods are acceptable.   The baseline and development traffic models indicate a level of congestion during peak times that will contribute to influencing </a:t>
          </a:r>
          <a:endParaRPr lang="en-US" sz="1400" kern="1200" dirty="0"/>
        </a:p>
        <a:p>
          <a:pPr marL="0" lvl="0" algn="l" defTabSz="755650">
            <a:lnSpc>
              <a:spcPct val="90000"/>
            </a:lnSpc>
            <a:spcBef>
              <a:spcPct val="0"/>
            </a:spcBef>
            <a:spcAft>
              <a:spcPct val="35000"/>
            </a:spcAft>
            <a:buNone/>
          </a:pPr>
          <a:r>
            <a:rPr lang="en-US" sz="1400" kern="1200" dirty="0"/>
            <a:t>travel choices during those peak times.</a:t>
          </a:r>
        </a:p>
      </dsp:txBody>
      <dsp:txXfrm>
        <a:off x="42426" y="1328835"/>
        <a:ext cx="10430748" cy="784247"/>
      </dsp:txXfrm>
    </dsp:sp>
    <dsp:sp modelId="{9F94E9BB-6F51-439E-B34F-CDDA35E58832}">
      <dsp:nvSpPr>
        <dsp:cNvPr id="0" name=""/>
        <dsp:cNvSpPr/>
      </dsp:nvSpPr>
      <dsp:spPr>
        <a:xfrm>
          <a:off x="0" y="2195829"/>
          <a:ext cx="10515600" cy="86909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755650" eaLnBrk="1" fontAlgn="auto" latinLnBrk="0" hangingPunct="1">
            <a:lnSpc>
              <a:spcPct val="90000"/>
            </a:lnSpc>
            <a:spcBef>
              <a:spcPct val="0"/>
            </a:spcBef>
            <a:spcAft>
              <a:spcPct val="35000"/>
            </a:spcAft>
            <a:buClrTx/>
            <a:buSzTx/>
            <a:buFontTx/>
            <a:buNone/>
            <a:tabLst/>
            <a:defRPr/>
          </a:pPr>
          <a:r>
            <a:rPr lang="en-NZ" sz="1400" kern="1200" dirty="0"/>
            <a:t>During most other periods of the day, the increases in queuing and delay will be much lower and Dominion Road will continue to operate efficiently for all road users.</a:t>
          </a:r>
          <a:endParaRPr lang="en-US" sz="1400" kern="1200" dirty="0"/>
        </a:p>
        <a:p>
          <a:pPr marL="0" lvl="0" algn="l" defTabSz="755650">
            <a:lnSpc>
              <a:spcPct val="90000"/>
            </a:lnSpc>
            <a:spcBef>
              <a:spcPct val="0"/>
            </a:spcBef>
            <a:spcAft>
              <a:spcPct val="35000"/>
            </a:spcAft>
            <a:buNone/>
          </a:pPr>
          <a:endParaRPr lang="en-US" sz="1400" kern="1200" dirty="0"/>
        </a:p>
      </dsp:txBody>
      <dsp:txXfrm>
        <a:off x="42426" y="2238255"/>
        <a:ext cx="10430748" cy="784247"/>
      </dsp:txXfrm>
    </dsp:sp>
    <dsp:sp modelId="{0404FFB5-AD55-40AA-BBC8-B870F14BD9D2}">
      <dsp:nvSpPr>
        <dsp:cNvPr id="0" name=""/>
        <dsp:cNvSpPr/>
      </dsp:nvSpPr>
      <dsp:spPr>
        <a:xfrm>
          <a:off x="0" y="3105248"/>
          <a:ext cx="10515600" cy="86909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77900" eaLnBrk="1" fontAlgn="auto" latinLnBrk="0" hangingPunct="1">
            <a:lnSpc>
              <a:spcPct val="90000"/>
            </a:lnSpc>
            <a:spcBef>
              <a:spcPct val="0"/>
            </a:spcBef>
            <a:spcAft>
              <a:spcPct val="35000"/>
            </a:spcAft>
            <a:buClrTx/>
            <a:buSzTx/>
            <a:buFontTx/>
            <a:buNone/>
            <a:tabLst/>
            <a:defRPr/>
          </a:pPr>
          <a:r>
            <a:rPr lang="en-NZ" sz="1400" kern="1200" dirty="0"/>
            <a:t>Traffic flows on side roads are considered to remain within acceptable levels and together with the proposed mitigations there is  no material increases in queues and delays approaching Dominion Road.</a:t>
          </a:r>
          <a:endParaRPr lang="en-US" sz="1400" kern="1200" dirty="0"/>
        </a:p>
        <a:p>
          <a:pPr marL="0" lvl="0" algn="l" defTabSz="977900">
            <a:lnSpc>
              <a:spcPct val="90000"/>
            </a:lnSpc>
            <a:spcBef>
              <a:spcPct val="0"/>
            </a:spcBef>
            <a:spcAft>
              <a:spcPct val="35000"/>
            </a:spcAft>
            <a:buNone/>
          </a:pPr>
          <a:endParaRPr lang="en-US" sz="1400" kern="1200" dirty="0"/>
        </a:p>
      </dsp:txBody>
      <dsp:txXfrm>
        <a:off x="42426" y="3147674"/>
        <a:ext cx="10430748" cy="7842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EF1CA-6D4F-4C4F-898D-96CCEB49BC5E}">
      <dsp:nvSpPr>
        <dsp:cNvPr id="0" name=""/>
        <dsp:cNvSpPr/>
      </dsp:nvSpPr>
      <dsp:spPr>
        <a:xfrm>
          <a:off x="0" y="62612"/>
          <a:ext cx="6172199" cy="1544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NZ" sz="2000" kern="1200" dirty="0"/>
            <a:t>Various options have been tested to determine the appropriate mitigation measures to address the effects of the proposed development.  All have varying levels of effects across different modes.  </a:t>
          </a:r>
        </a:p>
      </dsp:txBody>
      <dsp:txXfrm>
        <a:off x="75391" y="138003"/>
        <a:ext cx="6021417" cy="1393618"/>
      </dsp:txXfrm>
    </dsp:sp>
    <dsp:sp modelId="{F941C026-6164-4BAF-AB0E-3A12539EEE78}">
      <dsp:nvSpPr>
        <dsp:cNvPr id="0" name=""/>
        <dsp:cNvSpPr/>
      </dsp:nvSpPr>
      <dsp:spPr>
        <a:xfrm>
          <a:off x="0" y="1628516"/>
          <a:ext cx="6172199" cy="1544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NZ" sz="2000" kern="1200" dirty="0"/>
            <a:t>Any changes to the network requires Auckland Transport input.  They continue to monitor and investigate methods to increase the accessibility of public transport and alternative modes and minimise congestion.</a:t>
          </a:r>
        </a:p>
      </dsp:txBody>
      <dsp:txXfrm>
        <a:off x="75391" y="1703907"/>
        <a:ext cx="6021417" cy="1393618"/>
      </dsp:txXfrm>
    </dsp:sp>
    <dsp:sp modelId="{BE212A6C-BE2C-47EA-A254-640ED2018006}">
      <dsp:nvSpPr>
        <dsp:cNvPr id="0" name=""/>
        <dsp:cNvSpPr/>
      </dsp:nvSpPr>
      <dsp:spPr>
        <a:xfrm>
          <a:off x="0" y="3184224"/>
          <a:ext cx="6172199" cy="1544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NZ" sz="2000" kern="1200" dirty="0"/>
            <a:t>Establishment of a Travel Demand Management Plan</a:t>
          </a:r>
        </a:p>
        <a:p>
          <a:pPr marL="0" marR="0" lvl="0" indent="0" algn="l" defTabSz="914400" eaLnBrk="1" fontAlgn="auto" latinLnBrk="0" hangingPunct="1">
            <a:lnSpc>
              <a:spcPct val="100000"/>
            </a:lnSpc>
            <a:spcBef>
              <a:spcPct val="0"/>
            </a:spcBef>
            <a:spcAft>
              <a:spcPts val="0"/>
            </a:spcAft>
            <a:buClrTx/>
            <a:buSzTx/>
            <a:buFontTx/>
            <a:buNone/>
            <a:tabLst/>
            <a:defRPr/>
          </a:pPr>
          <a:r>
            <a:rPr lang="en-NZ" sz="1600" kern="1200" dirty="0"/>
            <a:t>- A good example are initiatives underway at Wynyard Quarter </a:t>
          </a:r>
          <a:endParaRPr lang="en-US" sz="1600" kern="1200" dirty="0"/>
        </a:p>
      </dsp:txBody>
      <dsp:txXfrm>
        <a:off x="75391" y="3259615"/>
        <a:ext cx="6021417" cy="139361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647B5-DE0C-404C-968D-720E12E29FDF}" type="datetimeFigureOut">
              <a:rPr lang="en-NZ" smtClean="0"/>
              <a:t>24/05/2021</a:t>
            </a:fld>
            <a:endParaRPr lang="en-NZ"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BB88D-692E-4283-A53B-D3AC7236E029}" type="slidenum">
              <a:rPr lang="en-NZ" smtClean="0"/>
              <a:t>‹#›</a:t>
            </a:fld>
            <a:endParaRPr lang="en-NZ" dirty="0"/>
          </a:p>
        </p:txBody>
      </p:sp>
    </p:spTree>
    <p:extLst>
      <p:ext uri="{BB962C8B-B14F-4D97-AF65-F5344CB8AC3E}">
        <p14:creationId xmlns:p14="http://schemas.microsoft.com/office/powerpoint/2010/main" val="2900653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4C0AA6-4ED2-DE47-A878-AB0D5EE22EE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9107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We are here this evening to speak about the key findings of the integrated transport assessment and ask any questions that you might have about the findings.</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r>
              <a:rPr lang="en-NZ" sz="1800" b="0" i="0" dirty="0">
                <a:solidFill>
                  <a:srgbClr val="444444"/>
                </a:solidFill>
                <a:effectLst/>
                <a:latin typeface="Calibri" panose="020F0502020204030204" pitchFamily="34" charset="0"/>
              </a:rPr>
              <a:t>​</a:t>
            </a:r>
            <a:endParaRPr lang="en-NZ"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We would first like to introduce the principals for the broader Auckland and Transport planning perspective </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r>
              <a:rPr lang="en-NZ" sz="1800" b="0" i="0" dirty="0">
                <a:solidFill>
                  <a:srgbClr val="444444"/>
                </a:solidFill>
                <a:effectLst/>
                <a:latin typeface="Calibri" panose="020F0502020204030204" pitchFamily="34" charset="0"/>
              </a:rPr>
              <a:t>​</a:t>
            </a:r>
            <a:endParaRPr lang="en-NZ"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Unitary plan seeks to facilitate transport choices, recognise different trip characteristics and enable accessibility and mobility for all sectors of the community</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r>
              <a:rPr lang="en-NZ" sz="1800" b="0" i="0" dirty="0">
                <a:solidFill>
                  <a:srgbClr val="444444"/>
                </a:solidFill>
                <a:effectLst/>
                <a:latin typeface="Calibri" panose="020F0502020204030204" pitchFamily="34" charset="0"/>
              </a:rPr>
              <a:t>​</a:t>
            </a:r>
            <a:endParaRPr lang="en-NZ"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222222"/>
                </a:solidFill>
                <a:effectLst/>
                <a:latin typeface="Calibri" panose="020F0502020204030204" pitchFamily="34" charset="0"/>
              </a:rPr>
              <a:t>The Development proposal provides a specific opportunity for mixed-use – retail, commercial and residential activity - to intensify in a form that exemplifies the promotion of a well-functioning urban environment that will promote the use of alternative modes and reduce car travel.</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plan considers the increase in alternative modes of travel including active and public transport, noting that Auckland council are focussed on reducing the reliance on private vehicles in order to decongest the city through investment in a network that supports and promotes public and active modes of transport. </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design of the development has sought to separate pedestrian and vehicle access by placing the vehicle access on the side roads and placing a strong focus on pedestrian activity in the vicinity of the pedestrian signals on the Dominion Road frontage encouraging a safe and accessible environment for pedestrians. </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endParaRPr lang="en-NZ" dirty="0"/>
          </a:p>
        </p:txBody>
      </p:sp>
      <p:sp>
        <p:nvSpPr>
          <p:cNvPr id="4" name="Slide Number Placeholder 3"/>
          <p:cNvSpPr>
            <a:spLocks noGrp="1"/>
          </p:cNvSpPr>
          <p:nvPr>
            <p:ph type="sldNum" sz="quarter" idx="5"/>
          </p:nvPr>
        </p:nvSpPr>
        <p:spPr/>
        <p:txBody>
          <a:bodyPr/>
          <a:lstStyle/>
          <a:p>
            <a:fld id="{E7CBB88D-692E-4283-A53B-D3AC7236E029}" type="slidenum">
              <a:rPr lang="en-NZ" smtClean="0"/>
              <a:t>2</a:t>
            </a:fld>
            <a:endParaRPr lang="en-NZ" dirty="0"/>
          </a:p>
        </p:txBody>
      </p:sp>
    </p:spTree>
    <p:extLst>
      <p:ext uri="{BB962C8B-B14F-4D97-AF65-F5344CB8AC3E}">
        <p14:creationId xmlns:p14="http://schemas.microsoft.com/office/powerpoint/2010/main" val="257983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During early discussions with Auckland Transport, it was agreed that the priorities for assessment of effects would be……public transport efficiency, road safety, accessibility of alternative modes and private vehicle traffic flow. The methodology of the transport assessment therefore focused on this order of priority.  </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traffic modelling methodology undertaken was also agreed and scrutinised by Auckland Transport.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NZ" sz="1800" b="0" i="0" u="none" strike="noStrike" dirty="0">
                <a:solidFill>
                  <a:srgbClr val="000000"/>
                </a:solidFill>
                <a:effectLst/>
                <a:latin typeface="Calibri" panose="020F0502020204030204" pitchFamily="34" charset="0"/>
              </a:rPr>
              <a:t>One of the inevitable outcomes of development will be the need to accept additional traffic on the road network.  However, the o</a:t>
            </a:r>
            <a:r>
              <a:rPr lang="en-NZ" sz="1800" dirty="0"/>
              <a:t>verall conclusion is that, in the context of the already very busy transport environment in this part of Auckland, the road network can accommodate the proposed mixed-use development.</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key points to note are that:</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public transport can continue operate close to its current levels.</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road network can accommodate the additional flow and are not considered excessive.</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The proposed mitigations near the site will enhance the safety and amenity for pedestrians and cyclists.</a:t>
            </a: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I will talk a little more about those mitigations latter.</a:t>
            </a:r>
          </a:p>
          <a:p>
            <a:pPr algn="l" rtl="0" fontAlgn="base">
              <a:buFont typeface="Arial" panose="020B0604020202020204" pitchFamily="34" charset="0"/>
              <a:buChar char="•"/>
            </a:pPr>
            <a:endParaRPr lang="en-NZ" sz="1800" b="0" i="0" u="none" strike="noStrike" dirty="0">
              <a:solidFill>
                <a:srgbClr val="000000"/>
              </a:solidFill>
              <a:effectLst/>
              <a:latin typeface="Calibri" panose="020F0502020204030204" pitchFamily="34" charset="0"/>
            </a:endParaRPr>
          </a:p>
          <a:p>
            <a:pPr algn="l" rtl="0" fontAlgn="base">
              <a:buFont typeface="Arial" panose="020B0604020202020204" pitchFamily="34" charset="0"/>
              <a:buChar char="•"/>
            </a:pPr>
            <a:endParaRPr lang="en-NZ" sz="1800" dirty="0"/>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lang="en-US" sz="1800" dirty="0"/>
          </a:p>
          <a:p>
            <a:pPr algn="l" rtl="0" fontAlgn="base">
              <a:buFont typeface="Arial" panose="020B0604020202020204" pitchFamily="34" charset="0"/>
              <a:buChar char="•"/>
            </a:pPr>
            <a:endParaRPr lang="en-NZ" sz="1800" b="0"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7CBB88D-692E-4283-A53B-D3AC7236E029}" type="slidenum">
              <a:rPr lang="en-NZ" smtClean="0"/>
              <a:t>3</a:t>
            </a:fld>
            <a:endParaRPr lang="en-NZ" dirty="0"/>
          </a:p>
        </p:txBody>
      </p:sp>
    </p:spTree>
    <p:extLst>
      <p:ext uri="{BB962C8B-B14F-4D97-AF65-F5344CB8AC3E}">
        <p14:creationId xmlns:p14="http://schemas.microsoft.com/office/powerpoint/2010/main" val="2501401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NZ" sz="1800" b="0" i="0" u="none" strike="noStrike" dirty="0">
                <a:solidFill>
                  <a:srgbClr val="000000"/>
                </a:solidFill>
                <a:effectLst/>
                <a:latin typeface="Calibri" panose="020F0502020204030204" pitchFamily="34" charset="0"/>
              </a:rPr>
              <a:t>The key results from the traffic modelling were as follows:</a:t>
            </a:r>
            <a:r>
              <a:rPr lang="en-US" sz="1800" b="0" i="0" dirty="0">
                <a:solidFill>
                  <a:srgbClr val="444444"/>
                </a:solidFill>
                <a:effectLst/>
                <a:latin typeface="Calibri" panose="020F0502020204030204" pitchFamily="34" charset="0"/>
              </a:rPr>
              <a:t>​</a:t>
            </a:r>
          </a:p>
          <a:p>
            <a:pPr algn="l" rtl="0" fontAlgn="base"/>
            <a:endParaRPr lang="en-US" b="0" i="0" dirty="0">
              <a:solidFill>
                <a:srgbClr val="444444"/>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NZ" sz="1800" b="0" i="0" u="none" strike="noStrike" dirty="0">
                <a:solidFill>
                  <a:srgbClr val="000000"/>
                </a:solidFill>
                <a:effectLst/>
                <a:latin typeface="Calibri" panose="020F0502020204030204" pitchFamily="34" charset="0"/>
              </a:rPr>
              <a:t>The proposed development will generate additional traffic on the road network, both along the arterial route of Dominion Road and, to a lesser extent, on the residential roads surrounding the site.</a:t>
            </a:r>
            <a:r>
              <a:rPr lang="en-NZ" sz="1800" b="0" i="0" dirty="0">
                <a:solidFill>
                  <a:srgbClr val="444444"/>
                </a:solidFill>
                <a:effectLst/>
                <a:latin typeface="Calibri" panose="020F0502020204030204" pitchFamily="34" charset="0"/>
              </a:rPr>
              <a:t>​</a:t>
            </a:r>
            <a:endParaRPr lang="en-NZ" sz="1800" b="0" i="0" dirty="0">
              <a:solidFill>
                <a:srgbClr val="444444"/>
              </a:solidFill>
              <a:effectLst/>
              <a:latin typeface="Arial" panose="020B0604020202020204" pitchFamily="34"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NZ" sz="1800" b="0" i="0" u="none" strike="noStrike" dirty="0">
                <a:solidFill>
                  <a:srgbClr val="000000"/>
                </a:solidFill>
                <a:effectLst/>
                <a:latin typeface="Calibri" panose="020F0502020204030204" pitchFamily="34" charset="0"/>
              </a:rPr>
              <a:t>My assessment indicates that congestion and queuing on Dominion Road does occur at present during peak periods (particularly in the southbound direction) and as expected, this congestion will increase as a result of the proposed development. </a:t>
            </a:r>
            <a:r>
              <a:rPr lang="en-US" sz="1800" b="0" i="0" dirty="0">
                <a:solidFill>
                  <a:srgbClr val="444444"/>
                </a:solidFill>
                <a:effectLst/>
                <a:latin typeface="Calibri" panose="020F0502020204030204" pitchFamily="34" charset="0"/>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NZ" sz="1800" b="0" i="0" u="none" strike="noStrike" dirty="0">
                <a:solidFill>
                  <a:srgbClr val="000000"/>
                </a:solidFill>
                <a:effectLst/>
                <a:latin typeface="Calibri" panose="020F0502020204030204" pitchFamily="34" charset="0"/>
              </a:rPr>
              <a:t>The traffic modelling analysis undertaken as part of this assessment indicates that public transport efficiency will remain fairly neutral, during the evening PM peak period when demand for its use is at it highest</a:t>
            </a:r>
            <a:r>
              <a:rPr lang="en-US" sz="1800" b="0" i="0" dirty="0">
                <a:solidFill>
                  <a:srgbClr val="444444"/>
                </a:solidFill>
                <a:effectLst/>
                <a:latin typeface="Calibri" panose="020F0502020204030204" pitchFamily="34" charset="0"/>
              </a:rPr>
              <a:t>​.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800" b="0" i="0" dirty="0">
                <a:solidFill>
                  <a:srgbClr val="444444"/>
                </a:solidFill>
                <a:effectLst/>
                <a:latin typeface="Arial" panose="020B0604020202020204" pitchFamily="34" charset="0"/>
              </a:rPr>
              <a:t>There are increases in journey times for general traffic along the section of Dominion Road we modelled, but I consider these to be acceptable in the context of a very busy transport environment.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NZ" sz="1800" b="0" i="0" u="none" strike="noStrike" dirty="0">
                <a:solidFill>
                  <a:srgbClr val="000000"/>
                </a:solidFill>
                <a:effectLst/>
                <a:latin typeface="Calibri" panose="020F0502020204030204" pitchFamily="34" charset="0"/>
              </a:rPr>
              <a:t>The congestion that does occur on Dominion Road, including extensive queuing in the southbound direction during the weekday PM peak and the northbound direction during the Saturday peak is primarily caused by congestion back from the existing signals to the south and north of the site, respectively. </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NZ" sz="1800" b="0" i="0" u="none" strike="noStrike" dirty="0">
                <a:solidFill>
                  <a:srgbClr val="000000"/>
                </a:solidFill>
                <a:effectLst/>
                <a:latin typeface="Calibri" panose="020F0502020204030204" pitchFamily="34" charset="0"/>
              </a:rPr>
              <a:t>In terms of intersection performance for each of the nearby side roads, there is no material increases in queues and delays on the side roads.  </a:t>
            </a:r>
            <a:endParaRPr lang="en-NZ" sz="1800" b="0" i="0" dirty="0">
              <a:solidFill>
                <a:srgbClr val="444444"/>
              </a:solidFill>
              <a:effectLst/>
              <a:latin typeface="Arial" panose="020B0604020202020204" pitchFamily="34" charset="0"/>
            </a:endParaRPr>
          </a:p>
          <a:p>
            <a:endParaRPr lang="en-NZ" dirty="0"/>
          </a:p>
        </p:txBody>
      </p:sp>
      <p:sp>
        <p:nvSpPr>
          <p:cNvPr id="4" name="Slide Number Placeholder 3"/>
          <p:cNvSpPr>
            <a:spLocks noGrp="1"/>
          </p:cNvSpPr>
          <p:nvPr>
            <p:ph type="sldNum" sz="quarter" idx="5"/>
          </p:nvPr>
        </p:nvSpPr>
        <p:spPr/>
        <p:txBody>
          <a:bodyPr/>
          <a:lstStyle/>
          <a:p>
            <a:fld id="{E7CBB88D-692E-4283-A53B-D3AC7236E029}" type="slidenum">
              <a:rPr lang="en-NZ" smtClean="0"/>
              <a:t>4</a:t>
            </a:fld>
            <a:endParaRPr lang="en-NZ" dirty="0"/>
          </a:p>
        </p:txBody>
      </p:sp>
    </p:spTree>
    <p:extLst>
      <p:ext uri="{BB962C8B-B14F-4D97-AF65-F5344CB8AC3E}">
        <p14:creationId xmlns:p14="http://schemas.microsoft.com/office/powerpoint/2010/main" val="591539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The key changes in around the site include various measures to both enhance pedestrian amenity and safety as well as minimising any effects on Prospect Terrace and Grange Road.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For Prospect Terrace these include: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Removal of the angled parking on the north and south side to increase footpath widths and improve sight lines when crossing the road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Upgrade of the central island at the intersection to assist with crossing the road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Adding a raised table to manage approach speeds assist pedestrians crossing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Adding an additional approach lane to minimise delays at the intersection and promote Dominion Road and the primary road to access the site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For Grange Road these include: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Removal of the angled parking on the north side to increase footpath widths and improve sight lines when crossing the road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Adding a raised table to manage approach speeds assist pedestrians crossing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a:t>Adding an additional approach lane to minimise delays at the intersection and promote Dominion Road and the primary road to access the site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CBB88D-692E-4283-A53B-D3AC7236E029}" type="slidenum">
              <a:rPr kumimoji="0" lang="en-N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N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4213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NZ" sz="1200" b="0" i="0" dirty="0">
                <a:solidFill>
                  <a:srgbClr val="444444"/>
                </a:solidFill>
                <a:effectLst/>
                <a:latin typeface="Arial" panose="020B0604020202020204" pitchFamily="34" charset="0"/>
              </a:rPr>
              <a:t>Our assessment considered other opportunities to manage effects including:</a:t>
            </a:r>
          </a:p>
          <a:p>
            <a:pPr marL="171450" indent="-171450" algn="l" rtl="0" fontAlgn="base">
              <a:buFont typeface="Arial" panose="020B0604020202020204" pitchFamily="34" charset="0"/>
              <a:buChar char="•"/>
            </a:pPr>
            <a:r>
              <a:rPr lang="en-NZ" sz="1200" b="0" i="0" dirty="0">
                <a:solidFill>
                  <a:srgbClr val="444444"/>
                </a:solidFill>
                <a:effectLst/>
                <a:latin typeface="Arial" panose="020B0604020202020204" pitchFamily="34" charset="0"/>
              </a:rPr>
              <a:t>Signalising the Prospect Terrace intersection with Dominion Road</a:t>
            </a:r>
          </a:p>
          <a:p>
            <a:pPr marL="171450" indent="-171450" algn="l" rtl="0" fontAlgn="base">
              <a:buFont typeface="Arial" panose="020B0604020202020204" pitchFamily="34" charset="0"/>
              <a:buChar char="•"/>
            </a:pPr>
            <a:r>
              <a:rPr lang="en-NZ" sz="1200" b="0" i="0" dirty="0">
                <a:solidFill>
                  <a:srgbClr val="444444"/>
                </a:solidFill>
                <a:effectLst/>
                <a:latin typeface="Arial" panose="020B0604020202020204" pitchFamily="34" charset="0"/>
              </a:rPr>
              <a:t>Adding bus priority measures northbound on Dominion Road during the PM peak</a:t>
            </a:r>
          </a:p>
          <a:p>
            <a:pPr marL="171450" indent="-171450" algn="l" rtl="0" fontAlgn="base">
              <a:buFont typeface="Arial" panose="020B0604020202020204" pitchFamily="34" charset="0"/>
              <a:buChar char="•"/>
            </a:pPr>
            <a:r>
              <a:rPr lang="en-NZ" sz="1200" b="0" i="0" u="none" strike="noStrike" dirty="0">
                <a:solidFill>
                  <a:srgbClr val="000000"/>
                </a:solidFill>
                <a:effectLst/>
                <a:latin typeface="Calibri" panose="020F0502020204030204" pitchFamily="34" charset="0"/>
              </a:rPr>
              <a:t>Improvements to the operation of intersections along Dominion Road may also be possible through the better coordination and optimisation of their signal operation</a:t>
            </a:r>
          </a:p>
          <a:p>
            <a:pPr marL="0" indent="0" algn="l" rtl="0" fontAlgn="base">
              <a:buFont typeface="Arial" panose="020B0604020202020204" pitchFamily="34" charset="0"/>
              <a:buNone/>
            </a:pPr>
            <a:endParaRPr lang="en-NZ" sz="1200" b="0" i="0" u="none" strike="noStrike"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NZ" sz="1200" b="0" i="0" u="none" strike="noStrike" dirty="0">
                <a:solidFill>
                  <a:srgbClr val="000000"/>
                </a:solidFill>
                <a:effectLst/>
                <a:latin typeface="Calibri" panose="020F0502020204030204" pitchFamily="34" charset="0"/>
              </a:rPr>
              <a:t>Each of these measures and in fact any changes to the network require Auckland Transport support.  They are continuing to monitor and investigate to improve travel across all modes.  </a:t>
            </a:r>
          </a:p>
          <a:p>
            <a:pPr marL="0" indent="0" algn="l" rtl="0" fontAlgn="base">
              <a:buFont typeface="Arial" panose="020B0604020202020204" pitchFamily="34" charset="0"/>
              <a:buNone/>
            </a:pPr>
            <a:endParaRPr lang="en-NZ" sz="1200" b="0" i="0" u="none" strike="noStrike"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NZ" sz="1200" b="0" i="0" u="none" strike="noStrike" dirty="0">
                <a:solidFill>
                  <a:srgbClr val="000000"/>
                </a:solidFill>
                <a:effectLst/>
                <a:latin typeface="Calibri" panose="020F0502020204030204" pitchFamily="34" charset="0"/>
              </a:rPr>
              <a:t>In terms of the development, the transport assessment also identified the need for a Travel Demand Management Plan.  These set targets and action plans focused on promoting alternative modes and reducing single trip car travel.   The ongoing implementation of these plans can also have a significant impact on mitigating effects.</a:t>
            </a:r>
          </a:p>
          <a:p>
            <a:pPr marL="171450" indent="-171450" algn="l" rtl="0" fontAlgn="base">
              <a:buFont typeface="Arial" panose="020B0604020202020204" pitchFamily="34" charset="0"/>
              <a:buChar char="•"/>
            </a:pPr>
            <a:endParaRPr lang="en-NZ" sz="1200" b="0" i="0" u="none" strike="noStrike" dirty="0">
              <a:solidFill>
                <a:srgbClr val="000000"/>
              </a:solidFill>
              <a:effectLst/>
              <a:latin typeface="Calibri" panose="020F0502020204030204" pitchFamily="34" charset="0"/>
            </a:endParaRPr>
          </a:p>
          <a:p>
            <a:endParaRPr lang="en-NZ" dirty="0"/>
          </a:p>
        </p:txBody>
      </p:sp>
      <p:sp>
        <p:nvSpPr>
          <p:cNvPr id="4" name="Slide Number Placeholder 3"/>
          <p:cNvSpPr>
            <a:spLocks noGrp="1"/>
          </p:cNvSpPr>
          <p:nvPr>
            <p:ph type="sldNum" sz="quarter" idx="5"/>
          </p:nvPr>
        </p:nvSpPr>
        <p:spPr/>
        <p:txBody>
          <a:bodyPr/>
          <a:lstStyle/>
          <a:p>
            <a:fld id="{E7CBB88D-692E-4283-A53B-D3AC7236E029}" type="slidenum">
              <a:rPr lang="en-NZ" smtClean="0"/>
              <a:t>6</a:t>
            </a:fld>
            <a:endParaRPr lang="en-NZ" dirty="0"/>
          </a:p>
        </p:txBody>
      </p:sp>
    </p:spTree>
    <p:extLst>
      <p:ext uri="{BB962C8B-B14F-4D97-AF65-F5344CB8AC3E}">
        <p14:creationId xmlns:p14="http://schemas.microsoft.com/office/powerpoint/2010/main" val="935620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4C0AA6-4ED2-DE47-A878-AB0D5EE22EE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21153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49A190-4E60-4950-BBEE-5B749ABFAA2E}"/>
              </a:ext>
            </a:extLst>
          </p:cNvPr>
          <p:cNvSpPr/>
          <p:nvPr userDrawn="1"/>
        </p:nvSpPr>
        <p:spPr>
          <a:xfrm>
            <a:off x="0" y="0"/>
            <a:ext cx="12192000" cy="6858000"/>
          </a:xfrm>
          <a:prstGeom prst="rect">
            <a:avLst/>
          </a:prstGeom>
          <a:solidFill>
            <a:srgbClr val="E11A2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2" name="Title 1">
            <a:extLst>
              <a:ext uri="{FF2B5EF4-FFF2-40B4-BE49-F238E27FC236}">
                <a16:creationId xmlns:a16="http://schemas.microsoft.com/office/drawing/2014/main" id="{776C75F3-6461-4382-A8BA-B155D2773608}"/>
              </a:ext>
            </a:extLst>
          </p:cNvPr>
          <p:cNvSpPr>
            <a:spLocks noGrp="1"/>
          </p:cNvSpPr>
          <p:nvPr>
            <p:ph type="ctrTitle"/>
          </p:nvPr>
        </p:nvSpPr>
        <p:spPr>
          <a:xfrm>
            <a:off x="726062" y="379561"/>
            <a:ext cx="5700712" cy="1353363"/>
          </a:xfrm>
        </p:spPr>
        <p:txBody>
          <a:bodyPr anchor="b">
            <a:normAutofit/>
          </a:bodyPr>
          <a:lstStyle>
            <a:lvl1pPr algn="l">
              <a:defRPr sz="3600">
                <a:solidFill>
                  <a:schemeClr val="bg1"/>
                </a:solidFill>
                <a:latin typeface="+mj-lt"/>
              </a:defRPr>
            </a:lvl1pPr>
          </a:lstStyle>
          <a:p>
            <a:r>
              <a:rPr lang="en-US" dirty="0"/>
              <a:t>Click to edit Master title style</a:t>
            </a:r>
            <a:endParaRPr lang="en-NZ" dirty="0"/>
          </a:p>
        </p:txBody>
      </p:sp>
      <p:sp>
        <p:nvSpPr>
          <p:cNvPr id="3" name="Subtitle 2">
            <a:extLst>
              <a:ext uri="{FF2B5EF4-FFF2-40B4-BE49-F238E27FC236}">
                <a16:creationId xmlns:a16="http://schemas.microsoft.com/office/drawing/2014/main" id="{F3FE7388-A773-4498-AD47-F6CE509BD9C5}"/>
              </a:ext>
            </a:extLst>
          </p:cNvPr>
          <p:cNvSpPr>
            <a:spLocks noGrp="1"/>
          </p:cNvSpPr>
          <p:nvPr>
            <p:ph type="subTitle" idx="1"/>
          </p:nvPr>
        </p:nvSpPr>
        <p:spPr>
          <a:xfrm>
            <a:off x="726062" y="1825000"/>
            <a:ext cx="4329023" cy="1655762"/>
          </a:xfrm>
        </p:spPr>
        <p:txBody>
          <a:bodyPr/>
          <a:lstStyle>
            <a:lvl1pPr marL="0" indent="0" algn="l">
              <a:buNone/>
              <a:defRPr sz="2400">
                <a:solidFill>
                  <a:schemeClr val="bg1"/>
                </a:solidFill>
                <a:latin typeface="Calibre Bold" panose="020B080303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F7D79962-ED3D-4B9C-ACBD-C9C76E8B2A80}"/>
              </a:ext>
            </a:extLst>
          </p:cNvPr>
          <p:cNvSpPr>
            <a:spLocks noGrp="1"/>
          </p:cNvSpPr>
          <p:nvPr>
            <p:ph type="dt" sz="half" idx="10"/>
          </p:nvPr>
        </p:nvSpPr>
        <p:spPr/>
        <p:txBody>
          <a:bodyPr/>
          <a:lstStyle>
            <a:lvl1pPr>
              <a:defRPr>
                <a:solidFill>
                  <a:schemeClr val="bg1"/>
                </a:solidFill>
              </a:defRPr>
            </a:lvl1pPr>
          </a:lstStyle>
          <a:p>
            <a:fld id="{28B455FE-D55C-47EB-A884-3087F2218C70}" type="datetime1">
              <a:rPr lang="en-NZ" smtClean="0"/>
              <a:t>24/05/2021</a:t>
            </a:fld>
            <a:endParaRPr lang="en-NZ" dirty="0"/>
          </a:p>
        </p:txBody>
      </p:sp>
      <p:sp>
        <p:nvSpPr>
          <p:cNvPr id="5" name="Footer Placeholder 4">
            <a:extLst>
              <a:ext uri="{FF2B5EF4-FFF2-40B4-BE49-F238E27FC236}">
                <a16:creationId xmlns:a16="http://schemas.microsoft.com/office/drawing/2014/main" id="{F38FDD1C-5585-4A09-B5DA-D78B8097B65C}"/>
              </a:ext>
            </a:extLst>
          </p:cNvPr>
          <p:cNvSpPr>
            <a:spLocks noGrp="1"/>
          </p:cNvSpPr>
          <p:nvPr>
            <p:ph type="ftr" sz="quarter" idx="11"/>
          </p:nvPr>
        </p:nvSpPr>
        <p:spPr/>
        <p:txBody>
          <a:bodyPr/>
          <a:lstStyle>
            <a:lvl1pPr>
              <a:defRPr>
                <a:solidFill>
                  <a:schemeClr val="bg1"/>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0AF142C6-456A-4C43-83C3-9607F5448BF4}"/>
              </a:ext>
            </a:extLst>
          </p:cNvPr>
          <p:cNvSpPr>
            <a:spLocks noGrp="1"/>
          </p:cNvSpPr>
          <p:nvPr>
            <p:ph type="sldNum" sz="quarter" idx="12"/>
          </p:nvPr>
        </p:nvSpPr>
        <p:spPr/>
        <p:txBody>
          <a:bodyPr/>
          <a:lstStyle>
            <a:lvl1pPr>
              <a:defRPr>
                <a:solidFill>
                  <a:schemeClr val="bg1"/>
                </a:solidFill>
              </a:defRPr>
            </a:lvl1pPr>
          </a:lstStyle>
          <a:p>
            <a:fld id="{8AA67AC1-7ADA-431F-B1FF-A1F29649E8EF}" type="slidenum">
              <a:rPr lang="en-NZ" smtClean="0"/>
              <a:pPr/>
              <a:t>‹#›</a:t>
            </a:fld>
            <a:endParaRPr lang="en-NZ" dirty="0"/>
          </a:p>
        </p:txBody>
      </p:sp>
      <p:pic>
        <p:nvPicPr>
          <p:cNvPr id="12" name="Picture 11" descr="A close up of a sign&#10;&#10;Description automatically generated">
            <a:extLst>
              <a:ext uri="{FF2B5EF4-FFF2-40B4-BE49-F238E27FC236}">
                <a16:creationId xmlns:a16="http://schemas.microsoft.com/office/drawing/2014/main" id="{320E485D-03CC-4D2E-B535-A6C4A6A437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3641" y="1056242"/>
            <a:ext cx="4322439" cy="4066384"/>
          </a:xfrm>
          <a:prstGeom prst="rect">
            <a:avLst/>
          </a:prstGeom>
        </p:spPr>
      </p:pic>
    </p:spTree>
    <p:extLst>
      <p:ext uri="{BB962C8B-B14F-4D97-AF65-F5344CB8AC3E}">
        <p14:creationId xmlns:p14="http://schemas.microsoft.com/office/powerpoint/2010/main" val="2488337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A891B-DB34-4D91-BB4E-697D60DD7398}"/>
              </a:ext>
            </a:extLst>
          </p:cNvPr>
          <p:cNvSpPr>
            <a:spLocks noGrp="1"/>
          </p:cNvSpPr>
          <p:nvPr>
            <p:ph type="title"/>
          </p:nvPr>
        </p:nvSpPr>
        <p:spPr/>
        <p:txBody>
          <a:bodyPr>
            <a:normAutofit/>
          </a:bodyPr>
          <a:lstStyle>
            <a:lvl1pPr>
              <a:defRPr sz="3300">
                <a:latin typeface="Calibre Bold" panose="020B0803030202060203" pitchFamily="34" charset="0"/>
              </a:defRPr>
            </a:lvl1pPr>
          </a:lstStyle>
          <a:p>
            <a:r>
              <a:rPr lang="en-US"/>
              <a:t>Click to edit Master title style</a:t>
            </a:r>
            <a:endParaRPr lang="en-NZ"/>
          </a:p>
        </p:txBody>
      </p:sp>
      <p:sp>
        <p:nvSpPr>
          <p:cNvPr id="3" name="Date Placeholder 2">
            <a:extLst>
              <a:ext uri="{FF2B5EF4-FFF2-40B4-BE49-F238E27FC236}">
                <a16:creationId xmlns:a16="http://schemas.microsoft.com/office/drawing/2014/main" id="{751E2486-0BB3-4E49-8E57-347A8AF3CAFD}"/>
              </a:ext>
            </a:extLst>
          </p:cNvPr>
          <p:cNvSpPr>
            <a:spLocks noGrp="1"/>
          </p:cNvSpPr>
          <p:nvPr>
            <p:ph type="dt" sz="half" idx="10"/>
          </p:nvPr>
        </p:nvSpPr>
        <p:spPr/>
        <p:txBody>
          <a:bodyPr/>
          <a:lstStyle/>
          <a:p>
            <a:fld id="{795210BA-DB2C-44F7-80C8-A8E83186D461}" type="datetime1">
              <a:rPr lang="en-NZ" smtClean="0"/>
              <a:t>24/05/2021</a:t>
            </a:fld>
            <a:endParaRPr lang="en-NZ" dirty="0"/>
          </a:p>
        </p:txBody>
      </p:sp>
      <p:sp>
        <p:nvSpPr>
          <p:cNvPr id="4" name="Footer Placeholder 3">
            <a:extLst>
              <a:ext uri="{FF2B5EF4-FFF2-40B4-BE49-F238E27FC236}">
                <a16:creationId xmlns:a16="http://schemas.microsoft.com/office/drawing/2014/main" id="{D5F4DF6C-5DFF-41F1-B70B-26E2AB0D2796}"/>
              </a:ext>
            </a:extLst>
          </p:cNvPr>
          <p:cNvSpPr>
            <a:spLocks noGrp="1"/>
          </p:cNvSpPr>
          <p:nvPr>
            <p:ph type="ftr" sz="quarter" idx="11"/>
          </p:nvPr>
        </p:nvSpPr>
        <p:spPr/>
        <p:txBody>
          <a:bodyPr/>
          <a:lstStyle/>
          <a:p>
            <a:r>
              <a:rPr lang="en-NZ" dirty="0"/>
              <a:t>Strictly Confidential</a:t>
            </a:r>
          </a:p>
        </p:txBody>
      </p:sp>
      <p:sp>
        <p:nvSpPr>
          <p:cNvPr id="5" name="Slide Number Placeholder 4">
            <a:extLst>
              <a:ext uri="{FF2B5EF4-FFF2-40B4-BE49-F238E27FC236}">
                <a16:creationId xmlns:a16="http://schemas.microsoft.com/office/drawing/2014/main" id="{A311BD30-F9B5-46DB-9A0F-48E25E9AA9B0}"/>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8516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712569-9A70-43DB-8752-B666170ACAAE}"/>
              </a:ext>
            </a:extLst>
          </p:cNvPr>
          <p:cNvSpPr>
            <a:spLocks noGrp="1"/>
          </p:cNvSpPr>
          <p:nvPr>
            <p:ph type="dt" sz="half" idx="10"/>
          </p:nvPr>
        </p:nvSpPr>
        <p:spPr/>
        <p:txBody>
          <a:bodyPr/>
          <a:lstStyle/>
          <a:p>
            <a:fld id="{856A0262-7480-438F-95CF-DEDC30ADBA64}" type="datetime1">
              <a:rPr lang="en-NZ" smtClean="0"/>
              <a:t>24/05/2021</a:t>
            </a:fld>
            <a:endParaRPr lang="en-NZ" dirty="0"/>
          </a:p>
        </p:txBody>
      </p:sp>
      <p:sp>
        <p:nvSpPr>
          <p:cNvPr id="3" name="Footer Placeholder 2">
            <a:extLst>
              <a:ext uri="{FF2B5EF4-FFF2-40B4-BE49-F238E27FC236}">
                <a16:creationId xmlns:a16="http://schemas.microsoft.com/office/drawing/2014/main" id="{44743958-EF6F-4728-8ADF-0A595F2A71A0}"/>
              </a:ext>
            </a:extLst>
          </p:cNvPr>
          <p:cNvSpPr>
            <a:spLocks noGrp="1"/>
          </p:cNvSpPr>
          <p:nvPr>
            <p:ph type="ftr" sz="quarter" idx="11"/>
          </p:nvPr>
        </p:nvSpPr>
        <p:spPr/>
        <p:txBody>
          <a:bodyPr/>
          <a:lstStyle/>
          <a:p>
            <a:r>
              <a:rPr lang="en-NZ" dirty="0"/>
              <a:t>Strictly Confidential</a:t>
            </a:r>
          </a:p>
        </p:txBody>
      </p:sp>
      <p:sp>
        <p:nvSpPr>
          <p:cNvPr id="4" name="Slide Number Placeholder 3">
            <a:extLst>
              <a:ext uri="{FF2B5EF4-FFF2-40B4-BE49-F238E27FC236}">
                <a16:creationId xmlns:a16="http://schemas.microsoft.com/office/drawing/2014/main" id="{A72BEFCB-CF67-4BF2-9FDC-945B3E632342}"/>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4012404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E014B-18EC-494D-A23F-1E9A2065D3CB}"/>
              </a:ext>
            </a:extLst>
          </p:cNvPr>
          <p:cNvSpPr>
            <a:spLocks noGrp="1"/>
          </p:cNvSpPr>
          <p:nvPr>
            <p:ph type="title"/>
          </p:nvPr>
        </p:nvSpPr>
        <p:spPr>
          <a:xfrm>
            <a:off x="839788" y="457200"/>
            <a:ext cx="3932237" cy="1600200"/>
          </a:xfrm>
        </p:spPr>
        <p:txBody>
          <a:bodyPr anchor="b">
            <a:normAutofit/>
          </a:bodyPr>
          <a:lstStyle>
            <a:lvl1pPr>
              <a:defRPr sz="3300">
                <a:latin typeface="Calibre Bold" panose="020B0803030202060203" pitchFamily="34" charset="0"/>
              </a:defRPr>
            </a:lvl1pPr>
          </a:lstStyle>
          <a:p>
            <a:r>
              <a:rPr lang="en-US" dirty="0"/>
              <a:t>Click to edit Master title style</a:t>
            </a:r>
            <a:endParaRPr lang="en-NZ" dirty="0"/>
          </a:p>
        </p:txBody>
      </p:sp>
      <p:sp>
        <p:nvSpPr>
          <p:cNvPr id="3" name="Content Placeholder 2">
            <a:extLst>
              <a:ext uri="{FF2B5EF4-FFF2-40B4-BE49-F238E27FC236}">
                <a16:creationId xmlns:a16="http://schemas.microsoft.com/office/drawing/2014/main" id="{650AA94F-2B2D-4DFD-9761-35F441BB7339}"/>
              </a:ext>
            </a:extLst>
          </p:cNvPr>
          <p:cNvSpPr>
            <a:spLocks noGrp="1"/>
          </p:cNvSpPr>
          <p:nvPr>
            <p:ph idx="1"/>
          </p:nvPr>
        </p:nvSpPr>
        <p:spPr>
          <a:xfrm>
            <a:off x="5183188" y="987425"/>
            <a:ext cx="6172200" cy="4873625"/>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5295C951-1D13-425B-AC56-8E4A342E4DFE}"/>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0A8049-1EFC-42CE-860F-AF9F5DC1C3B6}"/>
              </a:ext>
            </a:extLst>
          </p:cNvPr>
          <p:cNvSpPr>
            <a:spLocks noGrp="1"/>
          </p:cNvSpPr>
          <p:nvPr>
            <p:ph type="dt" sz="half" idx="10"/>
          </p:nvPr>
        </p:nvSpPr>
        <p:spPr/>
        <p:txBody>
          <a:bodyPr/>
          <a:lstStyle/>
          <a:p>
            <a:fld id="{1AF52432-FAC3-47CF-9161-2474C8100CD6}" type="datetime1">
              <a:rPr lang="en-NZ" smtClean="0"/>
              <a:t>24/05/2021</a:t>
            </a:fld>
            <a:endParaRPr lang="en-NZ" dirty="0"/>
          </a:p>
        </p:txBody>
      </p:sp>
      <p:sp>
        <p:nvSpPr>
          <p:cNvPr id="6" name="Footer Placeholder 5">
            <a:extLst>
              <a:ext uri="{FF2B5EF4-FFF2-40B4-BE49-F238E27FC236}">
                <a16:creationId xmlns:a16="http://schemas.microsoft.com/office/drawing/2014/main" id="{A80E388F-0866-463A-89FA-4A17593A9990}"/>
              </a:ext>
            </a:extLst>
          </p:cNvPr>
          <p:cNvSpPr>
            <a:spLocks noGrp="1"/>
          </p:cNvSpPr>
          <p:nvPr>
            <p:ph type="ftr" sz="quarter" idx="11"/>
          </p:nvPr>
        </p:nvSpPr>
        <p:spPr/>
        <p:txBody>
          <a:bodyPr/>
          <a:lstStyle/>
          <a:p>
            <a:r>
              <a:rPr lang="en-NZ" dirty="0"/>
              <a:t>Strictly Confidential</a:t>
            </a:r>
          </a:p>
        </p:txBody>
      </p:sp>
      <p:sp>
        <p:nvSpPr>
          <p:cNvPr id="7" name="Slide Number Placeholder 6">
            <a:extLst>
              <a:ext uri="{FF2B5EF4-FFF2-40B4-BE49-F238E27FC236}">
                <a16:creationId xmlns:a16="http://schemas.microsoft.com/office/drawing/2014/main" id="{4EF3BDFA-4F7A-4964-9BA6-DE99BE655CA7}"/>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4189754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E61C9-6EC2-4617-8F3C-CACD82ACE89F}"/>
              </a:ext>
            </a:extLst>
          </p:cNvPr>
          <p:cNvSpPr>
            <a:spLocks noGrp="1"/>
          </p:cNvSpPr>
          <p:nvPr>
            <p:ph type="title"/>
          </p:nvPr>
        </p:nvSpPr>
        <p:spPr>
          <a:xfrm>
            <a:off x="839788" y="457200"/>
            <a:ext cx="3932237" cy="1600200"/>
          </a:xfrm>
        </p:spPr>
        <p:txBody>
          <a:bodyPr anchor="b"/>
          <a:lstStyle>
            <a:lvl1pPr>
              <a:defRPr sz="3200">
                <a:latin typeface="Calibre Bold" panose="020B0803030202060203" pitchFamily="34" charset="0"/>
              </a:defRPr>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45F89DF6-EBEE-4BE2-9A8D-E0ACFAA91C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a:extLst>
              <a:ext uri="{FF2B5EF4-FFF2-40B4-BE49-F238E27FC236}">
                <a16:creationId xmlns:a16="http://schemas.microsoft.com/office/drawing/2014/main" id="{0D0AF32C-49C4-4D07-9DFC-3BD9D11BA972}"/>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247DF68-D941-4FEB-9358-8AF9047AC0B7}"/>
              </a:ext>
            </a:extLst>
          </p:cNvPr>
          <p:cNvSpPr>
            <a:spLocks noGrp="1"/>
          </p:cNvSpPr>
          <p:nvPr>
            <p:ph type="dt" sz="half" idx="10"/>
          </p:nvPr>
        </p:nvSpPr>
        <p:spPr/>
        <p:txBody>
          <a:bodyPr/>
          <a:lstStyle/>
          <a:p>
            <a:fld id="{D4966158-E6C5-42E3-8084-2599D9FB83D8}" type="datetime1">
              <a:rPr lang="en-NZ" smtClean="0"/>
              <a:t>24/05/2021</a:t>
            </a:fld>
            <a:endParaRPr lang="en-NZ" dirty="0"/>
          </a:p>
        </p:txBody>
      </p:sp>
      <p:sp>
        <p:nvSpPr>
          <p:cNvPr id="6" name="Footer Placeholder 5">
            <a:extLst>
              <a:ext uri="{FF2B5EF4-FFF2-40B4-BE49-F238E27FC236}">
                <a16:creationId xmlns:a16="http://schemas.microsoft.com/office/drawing/2014/main" id="{7150CFFC-E9D3-487D-8937-9E1C5FC43DB5}"/>
              </a:ext>
            </a:extLst>
          </p:cNvPr>
          <p:cNvSpPr>
            <a:spLocks noGrp="1"/>
          </p:cNvSpPr>
          <p:nvPr>
            <p:ph type="ftr" sz="quarter" idx="11"/>
          </p:nvPr>
        </p:nvSpPr>
        <p:spPr/>
        <p:txBody>
          <a:bodyPr/>
          <a:lstStyle/>
          <a:p>
            <a:r>
              <a:rPr lang="en-NZ" dirty="0"/>
              <a:t>Strictly Confidential</a:t>
            </a:r>
          </a:p>
        </p:txBody>
      </p:sp>
      <p:sp>
        <p:nvSpPr>
          <p:cNvPr id="7" name="Slide Number Placeholder 6">
            <a:extLst>
              <a:ext uri="{FF2B5EF4-FFF2-40B4-BE49-F238E27FC236}">
                <a16:creationId xmlns:a16="http://schemas.microsoft.com/office/drawing/2014/main" id="{F6B6952A-FA62-4D4C-9F09-46C8B7209B8D}"/>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3071065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A6C15-45DF-46E6-A14D-7849283D6E4B}"/>
              </a:ext>
            </a:extLst>
          </p:cNvPr>
          <p:cNvSpPr>
            <a:spLocks noGrp="1"/>
          </p:cNvSpPr>
          <p:nvPr>
            <p:ph type="title"/>
          </p:nvPr>
        </p:nvSpPr>
        <p:spPr/>
        <p:txBody>
          <a:bodyPr>
            <a:normAutofit/>
          </a:bodyPr>
          <a:lstStyle>
            <a:lvl1pPr>
              <a:defRPr sz="3300">
                <a:latin typeface="Calibre Bold" panose="020B0803030202060203" pitchFamily="34" charset="0"/>
              </a:defRPr>
            </a:lvl1p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F691B679-90AE-435C-93CC-E33CBEAD49B4}"/>
              </a:ext>
            </a:extLst>
          </p:cNvPr>
          <p:cNvSpPr>
            <a:spLocks noGrp="1"/>
          </p:cNvSpPr>
          <p:nvPr>
            <p:ph type="body" orient="vert" idx="1"/>
          </p:nvPr>
        </p:nvSpPr>
        <p:spPr/>
        <p:txBody>
          <a:bodyPr vert="eaVert"/>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C518343-D36F-4E21-A762-FA099A8549D3}"/>
              </a:ext>
            </a:extLst>
          </p:cNvPr>
          <p:cNvSpPr>
            <a:spLocks noGrp="1"/>
          </p:cNvSpPr>
          <p:nvPr>
            <p:ph type="dt" sz="half" idx="10"/>
          </p:nvPr>
        </p:nvSpPr>
        <p:spPr/>
        <p:txBody>
          <a:bodyPr/>
          <a:lstStyle/>
          <a:p>
            <a:fld id="{729CE842-20EF-4E81-B595-5AA7C726AD41}" type="datetime1">
              <a:rPr lang="en-NZ" smtClean="0"/>
              <a:t>24/05/2021</a:t>
            </a:fld>
            <a:endParaRPr lang="en-NZ" dirty="0"/>
          </a:p>
        </p:txBody>
      </p:sp>
      <p:sp>
        <p:nvSpPr>
          <p:cNvPr id="5" name="Footer Placeholder 4">
            <a:extLst>
              <a:ext uri="{FF2B5EF4-FFF2-40B4-BE49-F238E27FC236}">
                <a16:creationId xmlns:a16="http://schemas.microsoft.com/office/drawing/2014/main" id="{BF771492-0E9A-4B94-9C6D-2F22E95CB2F2}"/>
              </a:ext>
            </a:extLst>
          </p:cNvPr>
          <p:cNvSpPr>
            <a:spLocks noGrp="1"/>
          </p:cNvSpPr>
          <p:nvPr>
            <p:ph type="ftr" sz="quarter" idx="11"/>
          </p:nvPr>
        </p:nvSpPr>
        <p:spPr/>
        <p:txBody>
          <a:bodyPr/>
          <a:lstStyle/>
          <a:p>
            <a:r>
              <a:rPr lang="en-NZ" dirty="0"/>
              <a:t>Strictly Confidential</a:t>
            </a:r>
          </a:p>
        </p:txBody>
      </p:sp>
      <p:sp>
        <p:nvSpPr>
          <p:cNvPr id="6" name="Slide Number Placeholder 5">
            <a:extLst>
              <a:ext uri="{FF2B5EF4-FFF2-40B4-BE49-F238E27FC236}">
                <a16:creationId xmlns:a16="http://schemas.microsoft.com/office/drawing/2014/main" id="{C3458EB6-6FFA-452B-B088-8298EF5CA58A}"/>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1765590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1E6592-7016-4FE2-9BFC-D1B739A843CB}"/>
              </a:ext>
            </a:extLst>
          </p:cNvPr>
          <p:cNvSpPr>
            <a:spLocks noGrp="1"/>
          </p:cNvSpPr>
          <p:nvPr>
            <p:ph type="title" orient="vert"/>
          </p:nvPr>
        </p:nvSpPr>
        <p:spPr>
          <a:xfrm>
            <a:off x="8724900" y="365125"/>
            <a:ext cx="2628900" cy="5811838"/>
          </a:xfrm>
        </p:spPr>
        <p:txBody>
          <a:bodyPr vert="eaVert"/>
          <a:lstStyle>
            <a:lvl1pPr>
              <a:defRPr>
                <a:latin typeface="Calibre Bold" panose="020B0803030202060203" pitchFamily="34" charset="0"/>
              </a:defRPr>
            </a:lvl1p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24821149-2BB7-438B-9A4F-AFB4E3FE7934}"/>
              </a:ext>
            </a:extLst>
          </p:cNvPr>
          <p:cNvSpPr>
            <a:spLocks noGrp="1"/>
          </p:cNvSpPr>
          <p:nvPr>
            <p:ph type="body" orient="vert" idx="1"/>
          </p:nvPr>
        </p:nvSpPr>
        <p:spPr>
          <a:xfrm>
            <a:off x="838200" y="365125"/>
            <a:ext cx="7734300" cy="5811838"/>
          </a:xfrm>
        </p:spPr>
        <p:txBody>
          <a:bodyPr vert="eaVert"/>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A74B8408-B720-491C-9B31-6368F4174CE7}"/>
              </a:ext>
            </a:extLst>
          </p:cNvPr>
          <p:cNvSpPr>
            <a:spLocks noGrp="1"/>
          </p:cNvSpPr>
          <p:nvPr>
            <p:ph type="dt" sz="half" idx="10"/>
          </p:nvPr>
        </p:nvSpPr>
        <p:spPr/>
        <p:txBody>
          <a:bodyPr/>
          <a:lstStyle/>
          <a:p>
            <a:fld id="{94941B93-6B56-4613-8B8B-BA1722ADD2E2}" type="datetime1">
              <a:rPr lang="en-NZ" smtClean="0"/>
              <a:t>24/05/2021</a:t>
            </a:fld>
            <a:endParaRPr lang="en-NZ" dirty="0"/>
          </a:p>
        </p:txBody>
      </p:sp>
      <p:sp>
        <p:nvSpPr>
          <p:cNvPr id="5" name="Footer Placeholder 4">
            <a:extLst>
              <a:ext uri="{FF2B5EF4-FFF2-40B4-BE49-F238E27FC236}">
                <a16:creationId xmlns:a16="http://schemas.microsoft.com/office/drawing/2014/main" id="{E0C6D1D7-23CD-4CD9-AFC7-F9D86BF01928}"/>
              </a:ext>
            </a:extLst>
          </p:cNvPr>
          <p:cNvSpPr>
            <a:spLocks noGrp="1"/>
          </p:cNvSpPr>
          <p:nvPr>
            <p:ph type="ftr" sz="quarter" idx="11"/>
          </p:nvPr>
        </p:nvSpPr>
        <p:spPr/>
        <p:txBody>
          <a:bodyPr/>
          <a:lstStyle/>
          <a:p>
            <a:r>
              <a:rPr lang="en-NZ" dirty="0"/>
              <a:t>Strictly Confidential</a:t>
            </a:r>
          </a:p>
        </p:txBody>
      </p:sp>
      <p:sp>
        <p:nvSpPr>
          <p:cNvPr id="6" name="Slide Number Placeholder 5">
            <a:extLst>
              <a:ext uri="{FF2B5EF4-FFF2-40B4-BE49-F238E27FC236}">
                <a16:creationId xmlns:a16="http://schemas.microsoft.com/office/drawing/2014/main" id="{47ADE1B4-93C4-4690-8304-3CF6D5417A50}"/>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3514123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8003891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54300534"/>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79306450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42049203"/>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8687-DBC1-4E37-8AAB-18E40087D490}"/>
              </a:ext>
            </a:extLst>
          </p:cNvPr>
          <p:cNvSpPr>
            <a:spLocks noGrp="1"/>
          </p:cNvSpPr>
          <p:nvPr>
            <p:ph type="title"/>
          </p:nvPr>
        </p:nvSpPr>
        <p:spPr/>
        <p:txBody>
          <a:bodyPr>
            <a:normAutofit/>
          </a:bodyPr>
          <a:lstStyle>
            <a:lvl1pPr>
              <a:defRPr sz="3300">
                <a:latin typeface="Calibre Bold" panose="020B0803030202060203" pitchFamily="34" charset="0"/>
              </a:defRPr>
            </a:lvl1pPr>
          </a:lstStyle>
          <a:p>
            <a:r>
              <a:rPr lang="en-US" dirty="0"/>
              <a:t>Click to edit Master title style</a:t>
            </a:r>
            <a:endParaRPr lang="en-NZ" dirty="0"/>
          </a:p>
        </p:txBody>
      </p:sp>
      <p:sp>
        <p:nvSpPr>
          <p:cNvPr id="3" name="Content Placeholder 2">
            <a:extLst>
              <a:ext uri="{FF2B5EF4-FFF2-40B4-BE49-F238E27FC236}">
                <a16:creationId xmlns:a16="http://schemas.microsoft.com/office/drawing/2014/main" id="{8AE11E59-1FD3-42F4-88B5-882466051CFF}"/>
              </a:ext>
            </a:extLst>
          </p:cNvPr>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NZ" dirty="0"/>
          </a:p>
        </p:txBody>
      </p:sp>
      <p:sp>
        <p:nvSpPr>
          <p:cNvPr id="4" name="Date Placeholder 3">
            <a:extLst>
              <a:ext uri="{FF2B5EF4-FFF2-40B4-BE49-F238E27FC236}">
                <a16:creationId xmlns:a16="http://schemas.microsoft.com/office/drawing/2014/main" id="{ED7618E7-D918-4802-B6D7-37ED4A7BADE1}"/>
              </a:ext>
            </a:extLst>
          </p:cNvPr>
          <p:cNvSpPr>
            <a:spLocks noGrp="1"/>
          </p:cNvSpPr>
          <p:nvPr>
            <p:ph type="dt" sz="half" idx="10"/>
          </p:nvPr>
        </p:nvSpPr>
        <p:spPr/>
        <p:txBody>
          <a:bodyPr/>
          <a:lstStyle/>
          <a:p>
            <a:fld id="{FAF85ADE-0B55-4FF0-8A30-FEA5C8462770}" type="datetime1">
              <a:rPr lang="en-NZ" smtClean="0"/>
              <a:t>24/05/2021</a:t>
            </a:fld>
            <a:endParaRPr lang="en-NZ" dirty="0"/>
          </a:p>
        </p:txBody>
      </p:sp>
      <p:sp>
        <p:nvSpPr>
          <p:cNvPr id="5" name="Footer Placeholder 4">
            <a:extLst>
              <a:ext uri="{FF2B5EF4-FFF2-40B4-BE49-F238E27FC236}">
                <a16:creationId xmlns:a16="http://schemas.microsoft.com/office/drawing/2014/main" id="{B177CC9B-FA57-4F48-B0DC-F1B97F387842}"/>
              </a:ext>
            </a:extLst>
          </p:cNvPr>
          <p:cNvSpPr>
            <a:spLocks noGrp="1"/>
          </p:cNvSpPr>
          <p:nvPr>
            <p:ph type="ftr" sz="quarter" idx="11"/>
          </p:nvPr>
        </p:nvSpPr>
        <p:spPr/>
        <p:txBody>
          <a:bodyPr/>
          <a:lstStyle/>
          <a:p>
            <a:r>
              <a:rPr lang="en-NZ" dirty="0"/>
              <a:t>Strictly Confidential</a:t>
            </a:r>
          </a:p>
        </p:txBody>
      </p:sp>
      <p:sp>
        <p:nvSpPr>
          <p:cNvPr id="6" name="Slide Number Placeholder 5">
            <a:extLst>
              <a:ext uri="{FF2B5EF4-FFF2-40B4-BE49-F238E27FC236}">
                <a16:creationId xmlns:a16="http://schemas.microsoft.com/office/drawing/2014/main" id="{397D9F02-9189-4EE9-886A-9569533E22FC}"/>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7467495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9939164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712708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02657430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214870"/>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74192886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2315913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10848277"/>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ontent Slide">
    <p:bg>
      <p:bgPr>
        <a:solidFill>
          <a:schemeClr val="bg1"/>
        </a:solidFill>
        <a:effectLst/>
      </p:bgPr>
    </p:bg>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439869" y="745681"/>
            <a:ext cx="11292751" cy="663568"/>
          </a:xfrm>
          <a:prstGeom prst="rect">
            <a:avLst/>
          </a:prstGeom>
        </p:spPr>
        <p:txBody>
          <a:bodyPr anchor="t"/>
          <a:lstStyle>
            <a:lvl1pPr algn="l">
              <a:defRPr sz="3600" b="1" baseline="0">
                <a:solidFill>
                  <a:schemeClr val="tx2"/>
                </a:solidFill>
                <a:latin typeface="Arial" charset="0"/>
                <a:ea typeface="Arial" charset="0"/>
                <a:cs typeface="Arial" charset="0"/>
              </a:defRPr>
            </a:lvl1pPr>
          </a:lstStyle>
          <a:p>
            <a:r>
              <a:rPr lang="en-US"/>
              <a:t>Click to add your content title here.</a:t>
            </a:r>
          </a:p>
        </p:txBody>
      </p:sp>
      <p:sp>
        <p:nvSpPr>
          <p:cNvPr id="15" name="Content Placeholder 5"/>
          <p:cNvSpPr>
            <a:spLocks noGrp="1"/>
          </p:cNvSpPr>
          <p:nvPr>
            <p:ph sz="quarter" idx="15" hasCustomPrompt="1"/>
          </p:nvPr>
        </p:nvSpPr>
        <p:spPr>
          <a:xfrm>
            <a:off x="439869" y="1549353"/>
            <a:ext cx="11292751" cy="4463258"/>
          </a:xfrm>
          <a:prstGeom prst="rect">
            <a:avLst/>
          </a:prstGeom>
        </p:spPr>
        <p:txBody>
          <a:bodyPr/>
          <a:lstStyle>
            <a:lvl1pPr marL="179384" indent="-179384">
              <a:spcBef>
                <a:spcPts val="600"/>
              </a:spcBef>
              <a:buClr>
                <a:schemeClr val="tx2"/>
              </a:buClr>
              <a:defRPr sz="1200">
                <a:solidFill>
                  <a:srgbClr val="003938"/>
                </a:solidFill>
              </a:defRPr>
            </a:lvl1pPr>
            <a:lvl2pPr marL="538149" indent="-179384">
              <a:spcBef>
                <a:spcPts val="600"/>
              </a:spcBef>
              <a:buClr>
                <a:schemeClr val="tx2"/>
              </a:buClr>
              <a:buFont typeface="Arial" panose="020B0604020202020204" pitchFamily="34" charset="0"/>
              <a:buChar char="̶"/>
              <a:defRPr sz="1200">
                <a:solidFill>
                  <a:srgbClr val="003938"/>
                </a:solidFill>
              </a:defRPr>
            </a:lvl2pPr>
            <a:lvl3pPr marL="896916" indent="-179384">
              <a:spcBef>
                <a:spcPts val="600"/>
              </a:spcBef>
              <a:buClr>
                <a:schemeClr val="tx2"/>
              </a:buClr>
              <a:buFont typeface="Courier New" panose="02070309020205020404" pitchFamily="49" charset="0"/>
              <a:buChar char="o"/>
              <a:defRPr sz="1200">
                <a:solidFill>
                  <a:srgbClr val="003938"/>
                </a:solidFill>
              </a:defRPr>
            </a:lvl3pPr>
            <a:lvl4pPr marL="1255682" indent="-179384">
              <a:spcBef>
                <a:spcPts val="600"/>
              </a:spcBef>
              <a:buClr>
                <a:schemeClr val="tx2"/>
              </a:buClr>
              <a:defRPr sz="1200">
                <a:solidFill>
                  <a:srgbClr val="003938"/>
                </a:solidFill>
              </a:defRPr>
            </a:lvl4pPr>
            <a:lvl5pPr marL="1614448" indent="-179384">
              <a:spcBef>
                <a:spcPts val="600"/>
              </a:spcBef>
              <a:buClr>
                <a:schemeClr val="tx2"/>
              </a:buClr>
              <a:defRPr sz="1200">
                <a:solidFill>
                  <a:srgbClr val="003938"/>
                </a:solidFill>
              </a:defRPr>
            </a:lvl5pPr>
          </a:lstStyle>
          <a:p>
            <a:pPr lvl="0"/>
            <a:r>
              <a:rPr lang="en-US"/>
              <a:t>Click to add in content copy</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44621" y="6145857"/>
            <a:ext cx="2687995" cy="503999"/>
          </a:xfrm>
          <a:prstGeom prst="rect">
            <a:avLst/>
          </a:prstGeom>
        </p:spPr>
      </p:pic>
      <p:cxnSp>
        <p:nvCxnSpPr>
          <p:cNvPr id="8" name="Straight Connector 7"/>
          <p:cNvCxnSpPr/>
          <p:nvPr userDrawn="1"/>
        </p:nvCxnSpPr>
        <p:spPr>
          <a:xfrm>
            <a:off x="11012616" y="320675"/>
            <a:ext cx="720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11012487" y="374746"/>
            <a:ext cx="720000" cy="230832"/>
          </a:xfrm>
          <a:prstGeom prst="rect">
            <a:avLst/>
          </a:prstGeom>
          <a:noFill/>
        </p:spPr>
        <p:txBody>
          <a:bodyPr wrap="square" rtlCol="0">
            <a:spAutoFit/>
          </a:bodyPr>
          <a:lstStyle/>
          <a:p>
            <a:pPr algn="r"/>
            <a:r>
              <a:rPr lang="en-NZ" sz="900" dirty="0">
                <a:solidFill>
                  <a:schemeClr val="tx2"/>
                </a:solidFill>
                <a:latin typeface="Arial" panose="020B0604020202020204" pitchFamily="34" charset="0"/>
                <a:cs typeface="Arial" panose="020B0604020202020204" pitchFamily="34" charset="0"/>
              </a:rPr>
              <a:t> </a:t>
            </a:r>
            <a:fld id="{5EF48859-97E4-4CFF-9C12-F63F59A9AD43}" type="slidenum">
              <a:rPr lang="en-NZ" sz="900" smtClean="0">
                <a:solidFill>
                  <a:schemeClr val="tx2"/>
                </a:solidFill>
                <a:latin typeface="Arial" panose="020B0604020202020204" pitchFamily="34" charset="0"/>
                <a:cs typeface="Arial" panose="020B0604020202020204" pitchFamily="34" charset="0"/>
              </a:rPr>
              <a:pPr algn="r"/>
              <a:t>‹#›</a:t>
            </a:fld>
            <a:endParaRPr lang="en-NZ" sz="9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6074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for Drafts">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2917" y="1393832"/>
            <a:ext cx="10569575" cy="2387600"/>
          </a:xfrm>
          <a:prstGeom prst="rect">
            <a:avLst/>
          </a:prstGeom>
        </p:spPr>
        <p:txBody>
          <a:bodyPr anchor="b"/>
          <a:lstStyle>
            <a:lvl1pPr algn="l">
              <a:defRPr sz="6000" b="1">
                <a:solidFill>
                  <a:schemeClr val="tx1"/>
                </a:solidFill>
                <a:latin typeface="Arial" charset="0"/>
                <a:ea typeface="Arial" charset="0"/>
                <a:cs typeface="Arial" charset="0"/>
              </a:defRPr>
            </a:lvl1pPr>
          </a:lstStyle>
          <a:p>
            <a:r>
              <a:rPr lang="en-US"/>
              <a:t>Title Page for</a:t>
            </a:r>
            <a:br>
              <a:rPr lang="en-US"/>
            </a:br>
            <a:r>
              <a:rPr lang="en-US"/>
              <a:t>Draft / Printing</a:t>
            </a:r>
          </a:p>
        </p:txBody>
      </p:sp>
      <p:sp>
        <p:nvSpPr>
          <p:cNvPr id="3" name="Subtitle 2"/>
          <p:cNvSpPr>
            <a:spLocks noGrp="1"/>
          </p:cNvSpPr>
          <p:nvPr>
            <p:ph type="subTitle" idx="1" hasCustomPrompt="1"/>
          </p:nvPr>
        </p:nvSpPr>
        <p:spPr>
          <a:xfrm>
            <a:off x="442915" y="3895736"/>
            <a:ext cx="10569575" cy="1133464"/>
          </a:xfrm>
          <a:prstGeom prst="rect">
            <a:avLst/>
          </a:prstGeom>
        </p:spPr>
        <p:txBody>
          <a:bodyPr/>
          <a:lstStyle>
            <a:lvl1pPr marL="0" indent="0" algn="l">
              <a:buNone/>
              <a:defRPr sz="3000" baseline="0">
                <a:solidFill>
                  <a:schemeClr val="tx2"/>
                </a:solidFill>
                <a:latin typeface="Arial" charset="0"/>
                <a:ea typeface="Arial" charset="0"/>
                <a:cs typeface="Arial" charset="0"/>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a:t>Presenter / Event</a:t>
            </a:r>
          </a:p>
          <a:p>
            <a:r>
              <a:rPr lang="en-US"/>
              <a:t>Date</a:t>
            </a:r>
          </a:p>
        </p:txBody>
      </p:sp>
      <p:sp>
        <p:nvSpPr>
          <p:cNvPr id="4" name="TextBox 3"/>
          <p:cNvSpPr txBox="1"/>
          <p:nvPr userDrawn="1"/>
        </p:nvSpPr>
        <p:spPr>
          <a:xfrm>
            <a:off x="442915" y="936632"/>
            <a:ext cx="2643188" cy="369332"/>
          </a:xfrm>
          <a:prstGeom prst="rect">
            <a:avLst/>
          </a:prstGeom>
          <a:noFill/>
        </p:spPr>
        <p:txBody>
          <a:bodyPr wrap="square" rtlCol="0">
            <a:spAutoFit/>
          </a:bodyPr>
          <a:lstStyle/>
          <a:p>
            <a:endParaRPr lang="en-NZ" sz="1800" dirty="0"/>
          </a:p>
        </p:txBody>
      </p:sp>
      <p:cxnSp>
        <p:nvCxnSpPr>
          <p:cNvPr id="14" name="Straight Connector 13"/>
          <p:cNvCxnSpPr/>
          <p:nvPr userDrawn="1"/>
        </p:nvCxnSpPr>
        <p:spPr>
          <a:xfrm>
            <a:off x="11012616" y="320675"/>
            <a:ext cx="720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1012487" y="374746"/>
            <a:ext cx="720000" cy="230832"/>
          </a:xfrm>
          <a:prstGeom prst="rect">
            <a:avLst/>
          </a:prstGeom>
          <a:noFill/>
        </p:spPr>
        <p:txBody>
          <a:bodyPr wrap="square" rtlCol="0">
            <a:spAutoFit/>
          </a:bodyPr>
          <a:lstStyle/>
          <a:p>
            <a:pPr algn="r"/>
            <a:r>
              <a:rPr lang="en-NZ" sz="900" dirty="0">
                <a:solidFill>
                  <a:schemeClr val="tx2"/>
                </a:solidFill>
                <a:latin typeface="Arial" panose="020B0604020202020204" pitchFamily="34" charset="0"/>
                <a:cs typeface="Arial" panose="020B0604020202020204" pitchFamily="34" charset="0"/>
              </a:rPr>
              <a:t> </a:t>
            </a:r>
            <a:fld id="{5EF48859-97E4-4CFF-9C12-F63F59A9AD43}" type="slidenum">
              <a:rPr lang="en-NZ" sz="900" smtClean="0">
                <a:solidFill>
                  <a:schemeClr val="tx2"/>
                </a:solidFill>
                <a:latin typeface="Arial" panose="020B0604020202020204" pitchFamily="34" charset="0"/>
                <a:cs typeface="Arial" panose="020B0604020202020204" pitchFamily="34" charset="0"/>
              </a:rPr>
              <a:pPr algn="r"/>
              <a:t>‹#›</a:t>
            </a:fld>
            <a:endParaRPr lang="en-NZ" sz="900" dirty="0">
              <a:solidFill>
                <a:schemeClr val="tx2"/>
              </a:solidFill>
              <a:latin typeface="Arial" panose="020B0604020202020204" pitchFamily="34" charset="0"/>
              <a:cs typeface="Arial" panose="020B0604020202020204" pitchFamily="34" charset="0"/>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44621" y="6145857"/>
            <a:ext cx="2687995" cy="503999"/>
          </a:xfrm>
          <a:prstGeom prst="rect">
            <a:avLst/>
          </a:prstGeom>
        </p:spPr>
      </p:pic>
    </p:spTree>
    <p:extLst>
      <p:ext uri="{BB962C8B-B14F-4D97-AF65-F5344CB8AC3E}">
        <p14:creationId xmlns:p14="http://schemas.microsoft.com/office/powerpoint/2010/main" val="148011881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623B83-1BE7-4EB4-8CF2-88F671475427}"/>
              </a:ext>
            </a:extLst>
          </p:cNvPr>
          <p:cNvSpPr/>
          <p:nvPr userDrawn="1"/>
        </p:nvSpPr>
        <p:spPr>
          <a:xfrm>
            <a:off x="0" y="0"/>
            <a:ext cx="12192000" cy="6858000"/>
          </a:xfrm>
          <a:prstGeom prst="rect">
            <a:avLst/>
          </a:prstGeom>
          <a:solidFill>
            <a:srgbClr val="E11A2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2" name="Title 1">
            <a:extLst>
              <a:ext uri="{FF2B5EF4-FFF2-40B4-BE49-F238E27FC236}">
                <a16:creationId xmlns:a16="http://schemas.microsoft.com/office/drawing/2014/main" id="{E6AD8687-DBC1-4E37-8AAB-18E40087D490}"/>
              </a:ext>
            </a:extLst>
          </p:cNvPr>
          <p:cNvSpPr>
            <a:spLocks noGrp="1"/>
          </p:cNvSpPr>
          <p:nvPr>
            <p:ph type="title"/>
          </p:nvPr>
        </p:nvSpPr>
        <p:spPr/>
        <p:txBody>
          <a:bodyPr>
            <a:normAutofit/>
          </a:bodyPr>
          <a:lstStyle>
            <a:lvl1pPr>
              <a:defRPr sz="3300">
                <a:solidFill>
                  <a:schemeClr val="bg1"/>
                </a:solidFill>
                <a:latin typeface="Calibre Bold" panose="020B0803030202060203" pitchFamily="34" charset="0"/>
              </a:defRPr>
            </a:lvl1pPr>
          </a:lstStyle>
          <a:p>
            <a:r>
              <a:rPr lang="en-US" dirty="0"/>
              <a:t>Click to edit Master title style</a:t>
            </a:r>
            <a:endParaRPr lang="en-NZ" dirty="0"/>
          </a:p>
        </p:txBody>
      </p:sp>
      <p:sp>
        <p:nvSpPr>
          <p:cNvPr id="3" name="Content Placeholder 2">
            <a:extLst>
              <a:ext uri="{FF2B5EF4-FFF2-40B4-BE49-F238E27FC236}">
                <a16:creationId xmlns:a16="http://schemas.microsoft.com/office/drawing/2014/main" id="{8AE11E59-1FD3-42F4-88B5-882466051CFF}"/>
              </a:ext>
            </a:extLst>
          </p:cNvPr>
          <p:cNvSpPr>
            <a:spLocks noGrp="1"/>
          </p:cNvSpPr>
          <p:nvPr>
            <p:ph idx="1"/>
          </p:nvPr>
        </p:nvSpPr>
        <p:spPr/>
        <p:txBody>
          <a:bodyPr/>
          <a:lstStyle>
            <a:lvl1pPr>
              <a:defRPr>
                <a:solidFill>
                  <a:schemeClr val="bg1"/>
                </a:solidFill>
                <a:latin typeface="+mj-lt"/>
              </a:defRPr>
            </a:lvl1pPr>
            <a:lvl2pPr>
              <a:defRPr>
                <a:solidFill>
                  <a:schemeClr val="bg1"/>
                </a:solidFill>
                <a:latin typeface="+mj-lt"/>
              </a:defRPr>
            </a:lvl2pPr>
            <a:lvl3pPr>
              <a:defRPr>
                <a:solidFill>
                  <a:schemeClr val="bg1"/>
                </a:solidFill>
                <a:latin typeface="+mj-lt"/>
              </a:defRPr>
            </a:lvl3pPr>
            <a:lvl4pPr>
              <a:defRPr>
                <a:solidFill>
                  <a:schemeClr val="bg1"/>
                </a:solidFill>
                <a:latin typeface="+mj-lt"/>
              </a:defRPr>
            </a:lvl4pPr>
            <a:lvl5pPr>
              <a:defRPr>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ED7618E7-D918-4802-B6D7-37ED4A7BADE1}"/>
              </a:ext>
            </a:extLst>
          </p:cNvPr>
          <p:cNvSpPr>
            <a:spLocks noGrp="1"/>
          </p:cNvSpPr>
          <p:nvPr>
            <p:ph type="dt" sz="half" idx="10"/>
          </p:nvPr>
        </p:nvSpPr>
        <p:spPr/>
        <p:txBody>
          <a:bodyPr/>
          <a:lstStyle>
            <a:lvl1pPr>
              <a:defRPr>
                <a:solidFill>
                  <a:schemeClr val="bg1"/>
                </a:solidFill>
              </a:defRPr>
            </a:lvl1pPr>
          </a:lstStyle>
          <a:p>
            <a:fld id="{0DCCB1D2-B53E-4CFD-8458-E41E2F5B2E1B}" type="datetime1">
              <a:rPr lang="en-NZ" smtClean="0"/>
              <a:t>24/05/2021</a:t>
            </a:fld>
            <a:endParaRPr lang="en-NZ" dirty="0"/>
          </a:p>
        </p:txBody>
      </p:sp>
      <p:sp>
        <p:nvSpPr>
          <p:cNvPr id="5" name="Footer Placeholder 4">
            <a:extLst>
              <a:ext uri="{FF2B5EF4-FFF2-40B4-BE49-F238E27FC236}">
                <a16:creationId xmlns:a16="http://schemas.microsoft.com/office/drawing/2014/main" id="{B177CC9B-FA57-4F48-B0DC-F1B97F387842}"/>
              </a:ext>
            </a:extLst>
          </p:cNvPr>
          <p:cNvSpPr>
            <a:spLocks noGrp="1"/>
          </p:cNvSpPr>
          <p:nvPr>
            <p:ph type="ftr" sz="quarter" idx="11"/>
          </p:nvPr>
        </p:nvSpPr>
        <p:spPr/>
        <p:txBody>
          <a:bodyPr/>
          <a:lstStyle>
            <a:lvl1pPr>
              <a:defRPr>
                <a:solidFill>
                  <a:schemeClr val="bg1"/>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397D9F02-9189-4EE9-886A-9569533E22FC}"/>
              </a:ext>
            </a:extLst>
          </p:cNvPr>
          <p:cNvSpPr>
            <a:spLocks noGrp="1"/>
          </p:cNvSpPr>
          <p:nvPr>
            <p:ph type="sldNum" sz="quarter" idx="12"/>
          </p:nvPr>
        </p:nvSpPr>
        <p:spPr/>
        <p:txBody>
          <a:bodyPr/>
          <a:lstStyle>
            <a:lvl1pPr>
              <a:defRPr>
                <a:solidFill>
                  <a:schemeClr val="bg1"/>
                </a:solidFill>
              </a:defRPr>
            </a:lvl1pPr>
          </a:lstStyle>
          <a:p>
            <a:fld id="{8AA67AC1-7ADA-431F-B1FF-A1F29649E8EF}" type="slidenum">
              <a:rPr lang="en-NZ" smtClean="0"/>
              <a:pPr/>
              <a:t>‹#›</a:t>
            </a:fld>
            <a:endParaRPr lang="en-NZ" dirty="0"/>
          </a:p>
        </p:txBody>
      </p:sp>
      <p:pic>
        <p:nvPicPr>
          <p:cNvPr id="9" name="Picture 8" descr="A picture containing clipart&#10;&#10;Description automatically generated">
            <a:extLst>
              <a:ext uri="{FF2B5EF4-FFF2-40B4-BE49-F238E27FC236}">
                <a16:creationId xmlns:a16="http://schemas.microsoft.com/office/drawing/2014/main" id="{4EB558A0-5466-48D5-89B1-329ECFE162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53618" y="265188"/>
            <a:ext cx="902286" cy="725487"/>
          </a:xfrm>
          <a:prstGeom prst="rect">
            <a:avLst/>
          </a:prstGeom>
        </p:spPr>
      </p:pic>
    </p:spTree>
    <p:extLst>
      <p:ext uri="{BB962C8B-B14F-4D97-AF65-F5344CB8AC3E}">
        <p14:creationId xmlns:p14="http://schemas.microsoft.com/office/powerpoint/2010/main" val="274477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FE0DBE-D7F7-4A53-84C5-7FB2E4090748}"/>
              </a:ext>
            </a:extLst>
          </p:cNvPr>
          <p:cNvPicPr>
            <a:picLocks noChangeAspect="1"/>
          </p:cNvPicPr>
          <p:nvPr userDrawn="1"/>
        </p:nvPicPr>
        <p:blipFill rotWithShape="1">
          <a:blip r:embed="rId2"/>
          <a:srcRect l="3313" b="1990"/>
          <a:stretch/>
        </p:blipFill>
        <p:spPr>
          <a:xfrm>
            <a:off x="0" y="-1"/>
            <a:ext cx="12184487" cy="6858001"/>
          </a:xfrm>
          <a:prstGeom prst="rect">
            <a:avLst/>
          </a:prstGeom>
        </p:spPr>
      </p:pic>
      <p:pic>
        <p:nvPicPr>
          <p:cNvPr id="9" name="Picture 8" descr="A picture containing red, indoor, sitting&#10;&#10;Description automatically generated">
            <a:extLst>
              <a:ext uri="{FF2B5EF4-FFF2-40B4-BE49-F238E27FC236}">
                <a16:creationId xmlns:a16="http://schemas.microsoft.com/office/drawing/2014/main" id="{A2AEAA30-C3CC-41EB-B258-C7978BFE44C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4039" y="5003"/>
            <a:ext cx="5411433" cy="3518702"/>
          </a:xfrm>
          <a:prstGeom prst="rect">
            <a:avLst/>
          </a:prstGeom>
        </p:spPr>
      </p:pic>
      <p:sp>
        <p:nvSpPr>
          <p:cNvPr id="4" name="Date Placeholder 3">
            <a:extLst>
              <a:ext uri="{FF2B5EF4-FFF2-40B4-BE49-F238E27FC236}">
                <a16:creationId xmlns:a16="http://schemas.microsoft.com/office/drawing/2014/main" id="{3CDD340F-68BE-44BF-920F-FAE3D0475E76}"/>
              </a:ext>
            </a:extLst>
          </p:cNvPr>
          <p:cNvSpPr>
            <a:spLocks noGrp="1"/>
          </p:cNvSpPr>
          <p:nvPr>
            <p:ph type="dt" sz="half" idx="10"/>
          </p:nvPr>
        </p:nvSpPr>
        <p:spPr/>
        <p:txBody>
          <a:bodyPr/>
          <a:lstStyle>
            <a:lvl1pPr>
              <a:defRPr>
                <a:solidFill>
                  <a:schemeClr val="bg1"/>
                </a:solidFill>
              </a:defRPr>
            </a:lvl1pPr>
          </a:lstStyle>
          <a:p>
            <a:fld id="{36317F61-4421-4F37-ACFB-F16E3C7EB90F}" type="datetime1">
              <a:rPr lang="en-NZ" smtClean="0"/>
              <a:t>24/05/2021</a:t>
            </a:fld>
            <a:endParaRPr lang="en-NZ" dirty="0"/>
          </a:p>
        </p:txBody>
      </p:sp>
      <p:sp>
        <p:nvSpPr>
          <p:cNvPr id="5" name="Footer Placeholder 4">
            <a:extLst>
              <a:ext uri="{FF2B5EF4-FFF2-40B4-BE49-F238E27FC236}">
                <a16:creationId xmlns:a16="http://schemas.microsoft.com/office/drawing/2014/main" id="{1E31992B-0A8D-4640-B454-09E3D715FB2F}"/>
              </a:ext>
            </a:extLst>
          </p:cNvPr>
          <p:cNvSpPr>
            <a:spLocks noGrp="1"/>
          </p:cNvSpPr>
          <p:nvPr>
            <p:ph type="ftr" sz="quarter" idx="11"/>
          </p:nvPr>
        </p:nvSpPr>
        <p:spPr/>
        <p:txBody>
          <a:bodyPr/>
          <a:lstStyle>
            <a:lvl1pPr>
              <a:defRPr>
                <a:solidFill>
                  <a:schemeClr val="bg1"/>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6640A509-6039-4F35-A14F-CBAEB100A832}"/>
              </a:ext>
            </a:extLst>
          </p:cNvPr>
          <p:cNvSpPr>
            <a:spLocks noGrp="1"/>
          </p:cNvSpPr>
          <p:nvPr>
            <p:ph type="sldNum" sz="quarter" idx="12"/>
          </p:nvPr>
        </p:nvSpPr>
        <p:spPr/>
        <p:txBody>
          <a:bodyPr/>
          <a:lstStyle>
            <a:lvl1pPr>
              <a:defRPr>
                <a:solidFill>
                  <a:schemeClr val="bg1"/>
                </a:solidFill>
              </a:defRPr>
            </a:lvl1pPr>
          </a:lstStyle>
          <a:p>
            <a:fld id="{8AA67AC1-7ADA-431F-B1FF-A1F29649E8EF}" type="slidenum">
              <a:rPr lang="en-NZ" smtClean="0"/>
              <a:pPr/>
              <a:t>‹#›</a:t>
            </a:fld>
            <a:endParaRPr lang="en-NZ" dirty="0"/>
          </a:p>
        </p:txBody>
      </p:sp>
      <p:sp>
        <p:nvSpPr>
          <p:cNvPr id="2" name="Title 1">
            <a:extLst>
              <a:ext uri="{FF2B5EF4-FFF2-40B4-BE49-F238E27FC236}">
                <a16:creationId xmlns:a16="http://schemas.microsoft.com/office/drawing/2014/main" id="{ED74EADC-192A-46B0-9C15-BB469F5106B5}"/>
              </a:ext>
            </a:extLst>
          </p:cNvPr>
          <p:cNvSpPr>
            <a:spLocks noGrp="1"/>
          </p:cNvSpPr>
          <p:nvPr>
            <p:ph type="title"/>
          </p:nvPr>
        </p:nvSpPr>
        <p:spPr>
          <a:xfrm>
            <a:off x="831850" y="136525"/>
            <a:ext cx="3412346" cy="2200332"/>
          </a:xfrm>
        </p:spPr>
        <p:txBody>
          <a:bodyPr anchor="b">
            <a:normAutofit/>
          </a:bodyPr>
          <a:lstStyle>
            <a:lvl1pPr algn="ctr">
              <a:defRPr sz="3600">
                <a:solidFill>
                  <a:schemeClr val="bg1"/>
                </a:solidFill>
                <a:latin typeface="Calibre Bold" panose="020B0803030202060203" pitchFamily="34" charset="0"/>
              </a:defRPr>
            </a:lvl1pPr>
          </a:lstStyle>
          <a:p>
            <a:r>
              <a:rPr lang="en-US"/>
              <a:t>Click to edit Master title style</a:t>
            </a:r>
            <a:endParaRPr lang="en-NZ"/>
          </a:p>
        </p:txBody>
      </p:sp>
    </p:spTree>
    <p:extLst>
      <p:ext uri="{BB962C8B-B14F-4D97-AF65-F5344CB8AC3E}">
        <p14:creationId xmlns:p14="http://schemas.microsoft.com/office/powerpoint/2010/main" val="3234541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6F1D8B-6C22-40A5-B693-FF129F972223}"/>
              </a:ext>
            </a:extLst>
          </p:cNvPr>
          <p:cNvPicPr>
            <a:picLocks noChangeAspect="1"/>
          </p:cNvPicPr>
          <p:nvPr userDrawn="1"/>
        </p:nvPicPr>
        <p:blipFill>
          <a:blip r:embed="rId2"/>
          <a:stretch>
            <a:fillRect/>
          </a:stretch>
        </p:blipFill>
        <p:spPr>
          <a:xfrm>
            <a:off x="0" y="2082"/>
            <a:ext cx="12192000" cy="6853836"/>
          </a:xfrm>
          <a:prstGeom prst="rect">
            <a:avLst/>
          </a:prstGeom>
        </p:spPr>
      </p:pic>
      <p:pic>
        <p:nvPicPr>
          <p:cNvPr id="9" name="Picture 8" descr="A picture containing red, indoor, sitting&#10;&#10;Description automatically generated">
            <a:extLst>
              <a:ext uri="{FF2B5EF4-FFF2-40B4-BE49-F238E27FC236}">
                <a16:creationId xmlns:a16="http://schemas.microsoft.com/office/drawing/2014/main" id="{7BB6CD0A-F011-4C31-B89C-0761C1D0DA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035" y="0"/>
            <a:ext cx="5411433" cy="3518702"/>
          </a:xfrm>
          <a:prstGeom prst="rect">
            <a:avLst/>
          </a:prstGeom>
        </p:spPr>
      </p:pic>
      <p:sp>
        <p:nvSpPr>
          <p:cNvPr id="4" name="Date Placeholder 3">
            <a:extLst>
              <a:ext uri="{FF2B5EF4-FFF2-40B4-BE49-F238E27FC236}">
                <a16:creationId xmlns:a16="http://schemas.microsoft.com/office/drawing/2014/main" id="{3CDD340F-68BE-44BF-920F-FAE3D0475E76}"/>
              </a:ext>
            </a:extLst>
          </p:cNvPr>
          <p:cNvSpPr>
            <a:spLocks noGrp="1"/>
          </p:cNvSpPr>
          <p:nvPr>
            <p:ph type="dt" sz="half" idx="10"/>
          </p:nvPr>
        </p:nvSpPr>
        <p:spPr/>
        <p:txBody>
          <a:bodyPr/>
          <a:lstStyle>
            <a:lvl1pPr>
              <a:defRPr>
                <a:solidFill>
                  <a:schemeClr val="bg1"/>
                </a:solidFill>
                <a:effectLst>
                  <a:outerShdw blurRad="38100" dist="38100" dir="2700000" algn="tl">
                    <a:srgbClr val="000000">
                      <a:alpha val="43137"/>
                    </a:srgbClr>
                  </a:outerShdw>
                </a:effectLst>
              </a:defRPr>
            </a:lvl1pPr>
          </a:lstStyle>
          <a:p>
            <a:fld id="{6B8F5D69-B073-41E6-977D-5ADCF2B9E33A}" type="datetime1">
              <a:rPr lang="en-NZ" smtClean="0"/>
              <a:t>24/05/2021</a:t>
            </a:fld>
            <a:endParaRPr lang="en-NZ" dirty="0"/>
          </a:p>
        </p:txBody>
      </p:sp>
      <p:sp>
        <p:nvSpPr>
          <p:cNvPr id="5" name="Footer Placeholder 4">
            <a:extLst>
              <a:ext uri="{FF2B5EF4-FFF2-40B4-BE49-F238E27FC236}">
                <a16:creationId xmlns:a16="http://schemas.microsoft.com/office/drawing/2014/main" id="{1E31992B-0A8D-4640-B454-09E3D715FB2F}"/>
              </a:ext>
            </a:extLst>
          </p:cNvPr>
          <p:cNvSpPr>
            <a:spLocks noGrp="1"/>
          </p:cNvSpPr>
          <p:nvPr>
            <p:ph type="ftr" sz="quarter" idx="11"/>
          </p:nvPr>
        </p:nvSpPr>
        <p:spPr/>
        <p:txBody>
          <a:bodyPr/>
          <a:lstStyle>
            <a:lvl1pPr>
              <a:defRPr>
                <a:solidFill>
                  <a:schemeClr val="bg1"/>
                </a:solidFill>
                <a:effectLst>
                  <a:outerShdw blurRad="38100" dist="38100" dir="2700000" algn="tl">
                    <a:srgbClr val="000000">
                      <a:alpha val="43137"/>
                    </a:srgbClr>
                  </a:outerShdw>
                </a:effectLst>
              </a:defRPr>
            </a:lvl1pPr>
          </a:lstStyle>
          <a:p>
            <a:r>
              <a:rPr lang="en-NZ" dirty="0"/>
              <a:t>Strictly Confidential</a:t>
            </a:r>
          </a:p>
        </p:txBody>
      </p:sp>
      <p:sp>
        <p:nvSpPr>
          <p:cNvPr id="6" name="Slide Number Placeholder 5">
            <a:extLst>
              <a:ext uri="{FF2B5EF4-FFF2-40B4-BE49-F238E27FC236}">
                <a16:creationId xmlns:a16="http://schemas.microsoft.com/office/drawing/2014/main" id="{6640A509-6039-4F35-A14F-CBAEB100A832}"/>
              </a:ext>
            </a:extLst>
          </p:cNvPr>
          <p:cNvSpPr>
            <a:spLocks noGrp="1"/>
          </p:cNvSpPr>
          <p:nvPr>
            <p:ph type="sldNum" sz="quarter" idx="12"/>
          </p:nvPr>
        </p:nvSpPr>
        <p:spPr/>
        <p:txBody>
          <a:bodyPr/>
          <a:lstStyle>
            <a:lvl1pPr>
              <a:defRPr>
                <a:solidFill>
                  <a:schemeClr val="bg1"/>
                </a:solidFill>
                <a:effectLst>
                  <a:outerShdw blurRad="38100" dist="38100" dir="2700000" algn="tl">
                    <a:srgbClr val="000000">
                      <a:alpha val="43137"/>
                    </a:srgbClr>
                  </a:outerShdw>
                </a:effectLst>
              </a:defRPr>
            </a:lvl1pPr>
          </a:lstStyle>
          <a:p>
            <a:fld id="{8AA67AC1-7ADA-431F-B1FF-A1F29649E8EF}" type="slidenum">
              <a:rPr lang="en-NZ" smtClean="0"/>
              <a:pPr/>
              <a:t>‹#›</a:t>
            </a:fld>
            <a:endParaRPr lang="en-NZ" dirty="0"/>
          </a:p>
        </p:txBody>
      </p:sp>
      <p:sp>
        <p:nvSpPr>
          <p:cNvPr id="2" name="Title 1">
            <a:extLst>
              <a:ext uri="{FF2B5EF4-FFF2-40B4-BE49-F238E27FC236}">
                <a16:creationId xmlns:a16="http://schemas.microsoft.com/office/drawing/2014/main" id="{ED74EADC-192A-46B0-9C15-BB469F5106B5}"/>
              </a:ext>
            </a:extLst>
          </p:cNvPr>
          <p:cNvSpPr>
            <a:spLocks noGrp="1"/>
          </p:cNvSpPr>
          <p:nvPr>
            <p:ph type="title"/>
          </p:nvPr>
        </p:nvSpPr>
        <p:spPr>
          <a:xfrm>
            <a:off x="831850" y="136525"/>
            <a:ext cx="3412346" cy="2200332"/>
          </a:xfrm>
        </p:spPr>
        <p:txBody>
          <a:bodyPr anchor="b">
            <a:normAutofit/>
          </a:bodyPr>
          <a:lstStyle>
            <a:lvl1pPr algn="ctr">
              <a:defRPr sz="3600">
                <a:solidFill>
                  <a:schemeClr val="bg1"/>
                </a:solidFill>
                <a:latin typeface="Calibre Bold" panose="020B0803030202060203" pitchFamily="34" charset="0"/>
              </a:defRPr>
            </a:lvl1pPr>
          </a:lstStyle>
          <a:p>
            <a:r>
              <a:rPr lang="en-US"/>
              <a:t>Click to edit Master title style</a:t>
            </a:r>
            <a:endParaRPr lang="en-NZ"/>
          </a:p>
        </p:txBody>
      </p:sp>
    </p:spTree>
    <p:extLst>
      <p:ext uri="{BB962C8B-B14F-4D97-AF65-F5344CB8AC3E}">
        <p14:creationId xmlns:p14="http://schemas.microsoft.com/office/powerpoint/2010/main" val="14125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682F63-8B23-4558-8175-3556366FC4E9}"/>
              </a:ext>
            </a:extLst>
          </p:cNvPr>
          <p:cNvPicPr>
            <a:picLocks noChangeAspect="1"/>
          </p:cNvPicPr>
          <p:nvPr userDrawn="1"/>
        </p:nvPicPr>
        <p:blipFill>
          <a:blip r:embed="rId2"/>
          <a:stretch>
            <a:fillRect/>
          </a:stretch>
        </p:blipFill>
        <p:spPr>
          <a:xfrm>
            <a:off x="-2630" y="0"/>
            <a:ext cx="12180007" cy="6858000"/>
          </a:xfrm>
          <a:prstGeom prst="rect">
            <a:avLst/>
          </a:prstGeom>
        </p:spPr>
      </p:pic>
      <p:pic>
        <p:nvPicPr>
          <p:cNvPr id="9" name="Picture 8" descr="A picture containing red, indoor, sitting&#10;&#10;Description automatically generated">
            <a:extLst>
              <a:ext uri="{FF2B5EF4-FFF2-40B4-BE49-F238E27FC236}">
                <a16:creationId xmlns:a16="http://schemas.microsoft.com/office/drawing/2014/main" id="{ECFEB018-49B9-4136-97AD-5CE8AD438E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2039" y="12137"/>
            <a:ext cx="5411433" cy="3518702"/>
          </a:xfrm>
          <a:prstGeom prst="rect">
            <a:avLst/>
          </a:prstGeom>
        </p:spPr>
      </p:pic>
      <p:sp>
        <p:nvSpPr>
          <p:cNvPr id="4" name="Date Placeholder 3">
            <a:extLst>
              <a:ext uri="{FF2B5EF4-FFF2-40B4-BE49-F238E27FC236}">
                <a16:creationId xmlns:a16="http://schemas.microsoft.com/office/drawing/2014/main" id="{3CDD340F-68BE-44BF-920F-FAE3D0475E76}"/>
              </a:ext>
            </a:extLst>
          </p:cNvPr>
          <p:cNvSpPr>
            <a:spLocks noGrp="1"/>
          </p:cNvSpPr>
          <p:nvPr>
            <p:ph type="dt" sz="half" idx="10"/>
          </p:nvPr>
        </p:nvSpPr>
        <p:spPr/>
        <p:txBody>
          <a:bodyPr/>
          <a:lstStyle>
            <a:lvl1pPr>
              <a:defRPr>
                <a:solidFill>
                  <a:schemeClr val="bg1"/>
                </a:solidFill>
              </a:defRPr>
            </a:lvl1pPr>
          </a:lstStyle>
          <a:p>
            <a:fld id="{5D143D40-1859-4DD5-9385-961243EAE604}" type="datetime1">
              <a:rPr lang="en-NZ" smtClean="0"/>
              <a:t>24/05/2021</a:t>
            </a:fld>
            <a:endParaRPr lang="en-NZ" dirty="0"/>
          </a:p>
        </p:txBody>
      </p:sp>
      <p:sp>
        <p:nvSpPr>
          <p:cNvPr id="5" name="Footer Placeholder 4">
            <a:extLst>
              <a:ext uri="{FF2B5EF4-FFF2-40B4-BE49-F238E27FC236}">
                <a16:creationId xmlns:a16="http://schemas.microsoft.com/office/drawing/2014/main" id="{1E31992B-0A8D-4640-B454-09E3D715FB2F}"/>
              </a:ext>
            </a:extLst>
          </p:cNvPr>
          <p:cNvSpPr>
            <a:spLocks noGrp="1"/>
          </p:cNvSpPr>
          <p:nvPr>
            <p:ph type="ftr" sz="quarter" idx="11"/>
          </p:nvPr>
        </p:nvSpPr>
        <p:spPr/>
        <p:txBody>
          <a:bodyPr/>
          <a:lstStyle>
            <a:lvl1pPr>
              <a:defRPr>
                <a:solidFill>
                  <a:schemeClr val="bg1"/>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6640A509-6039-4F35-A14F-CBAEB100A832}"/>
              </a:ext>
            </a:extLst>
          </p:cNvPr>
          <p:cNvSpPr>
            <a:spLocks noGrp="1"/>
          </p:cNvSpPr>
          <p:nvPr>
            <p:ph type="sldNum" sz="quarter" idx="12"/>
          </p:nvPr>
        </p:nvSpPr>
        <p:spPr/>
        <p:txBody>
          <a:bodyPr/>
          <a:lstStyle>
            <a:lvl1pPr>
              <a:defRPr>
                <a:solidFill>
                  <a:schemeClr val="bg1"/>
                </a:solidFill>
              </a:defRPr>
            </a:lvl1pPr>
          </a:lstStyle>
          <a:p>
            <a:fld id="{8AA67AC1-7ADA-431F-B1FF-A1F29649E8EF}" type="slidenum">
              <a:rPr lang="en-NZ" smtClean="0"/>
              <a:pPr/>
              <a:t>‹#›</a:t>
            </a:fld>
            <a:endParaRPr lang="en-NZ" dirty="0"/>
          </a:p>
        </p:txBody>
      </p:sp>
      <p:sp>
        <p:nvSpPr>
          <p:cNvPr id="2" name="Title 1">
            <a:extLst>
              <a:ext uri="{FF2B5EF4-FFF2-40B4-BE49-F238E27FC236}">
                <a16:creationId xmlns:a16="http://schemas.microsoft.com/office/drawing/2014/main" id="{ED74EADC-192A-46B0-9C15-BB469F5106B5}"/>
              </a:ext>
            </a:extLst>
          </p:cNvPr>
          <p:cNvSpPr>
            <a:spLocks noGrp="1"/>
          </p:cNvSpPr>
          <p:nvPr>
            <p:ph type="title"/>
          </p:nvPr>
        </p:nvSpPr>
        <p:spPr>
          <a:xfrm>
            <a:off x="831850" y="136525"/>
            <a:ext cx="3412346" cy="2200332"/>
          </a:xfrm>
        </p:spPr>
        <p:txBody>
          <a:bodyPr anchor="b">
            <a:normAutofit/>
          </a:bodyPr>
          <a:lstStyle>
            <a:lvl1pPr algn="ctr">
              <a:defRPr sz="3600">
                <a:solidFill>
                  <a:schemeClr val="bg1"/>
                </a:solidFill>
                <a:latin typeface="Calibre Bold" panose="020B0803030202060203" pitchFamily="34" charset="0"/>
              </a:defRPr>
            </a:lvl1pPr>
          </a:lstStyle>
          <a:p>
            <a:r>
              <a:rPr lang="en-US"/>
              <a:t>Click to edit Master title style</a:t>
            </a:r>
            <a:endParaRPr lang="en-NZ"/>
          </a:p>
        </p:txBody>
      </p:sp>
    </p:spTree>
    <p:extLst>
      <p:ext uri="{BB962C8B-B14F-4D97-AF65-F5344CB8AC3E}">
        <p14:creationId xmlns:p14="http://schemas.microsoft.com/office/powerpoint/2010/main" val="355875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F733A0-29C9-4740-8326-0763D3FFE4F9}"/>
              </a:ext>
            </a:extLst>
          </p:cNvPr>
          <p:cNvPicPr>
            <a:picLocks noChangeAspect="1"/>
          </p:cNvPicPr>
          <p:nvPr userDrawn="1"/>
        </p:nvPicPr>
        <p:blipFill>
          <a:blip r:embed="rId2"/>
          <a:stretch>
            <a:fillRect/>
          </a:stretch>
        </p:blipFill>
        <p:spPr>
          <a:xfrm>
            <a:off x="0" y="3114"/>
            <a:ext cx="12192000" cy="6851771"/>
          </a:xfrm>
          <a:prstGeom prst="rect">
            <a:avLst/>
          </a:prstGeom>
        </p:spPr>
      </p:pic>
      <p:pic>
        <p:nvPicPr>
          <p:cNvPr id="9" name="Picture 8" descr="A picture containing red, indoor, sitting&#10;&#10;Description automatically generated">
            <a:extLst>
              <a:ext uri="{FF2B5EF4-FFF2-40B4-BE49-F238E27FC236}">
                <a16:creationId xmlns:a16="http://schemas.microsoft.com/office/drawing/2014/main" id="{DC7E8291-41FF-427F-949F-496340286E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2039" y="11326"/>
            <a:ext cx="5411433" cy="3518702"/>
          </a:xfrm>
          <a:prstGeom prst="rect">
            <a:avLst/>
          </a:prstGeom>
        </p:spPr>
      </p:pic>
      <p:sp>
        <p:nvSpPr>
          <p:cNvPr id="4" name="Date Placeholder 3">
            <a:extLst>
              <a:ext uri="{FF2B5EF4-FFF2-40B4-BE49-F238E27FC236}">
                <a16:creationId xmlns:a16="http://schemas.microsoft.com/office/drawing/2014/main" id="{3CDD340F-68BE-44BF-920F-FAE3D0475E76}"/>
              </a:ext>
            </a:extLst>
          </p:cNvPr>
          <p:cNvSpPr>
            <a:spLocks noGrp="1"/>
          </p:cNvSpPr>
          <p:nvPr>
            <p:ph type="dt" sz="half" idx="10"/>
          </p:nvPr>
        </p:nvSpPr>
        <p:spPr/>
        <p:txBody>
          <a:bodyPr/>
          <a:lstStyle>
            <a:lvl1pPr>
              <a:defRPr>
                <a:solidFill>
                  <a:schemeClr val="tx1"/>
                </a:solidFill>
              </a:defRPr>
            </a:lvl1pPr>
          </a:lstStyle>
          <a:p>
            <a:fld id="{F7F50ED4-1FD5-4561-92D7-5722B56DC9D7}" type="datetime1">
              <a:rPr lang="en-NZ" smtClean="0"/>
              <a:t>24/05/2021</a:t>
            </a:fld>
            <a:endParaRPr lang="en-NZ" dirty="0"/>
          </a:p>
        </p:txBody>
      </p:sp>
      <p:sp>
        <p:nvSpPr>
          <p:cNvPr id="5" name="Footer Placeholder 4">
            <a:extLst>
              <a:ext uri="{FF2B5EF4-FFF2-40B4-BE49-F238E27FC236}">
                <a16:creationId xmlns:a16="http://schemas.microsoft.com/office/drawing/2014/main" id="{1E31992B-0A8D-4640-B454-09E3D715FB2F}"/>
              </a:ext>
            </a:extLst>
          </p:cNvPr>
          <p:cNvSpPr>
            <a:spLocks noGrp="1"/>
          </p:cNvSpPr>
          <p:nvPr>
            <p:ph type="ftr" sz="quarter" idx="11"/>
          </p:nvPr>
        </p:nvSpPr>
        <p:spPr/>
        <p:txBody>
          <a:bodyPr/>
          <a:lstStyle>
            <a:lvl1pPr>
              <a:defRPr>
                <a:solidFill>
                  <a:schemeClr val="tx1"/>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6640A509-6039-4F35-A14F-CBAEB100A832}"/>
              </a:ext>
            </a:extLst>
          </p:cNvPr>
          <p:cNvSpPr>
            <a:spLocks noGrp="1"/>
          </p:cNvSpPr>
          <p:nvPr>
            <p:ph type="sldNum" sz="quarter" idx="12"/>
          </p:nvPr>
        </p:nvSpPr>
        <p:spPr/>
        <p:txBody>
          <a:bodyPr/>
          <a:lstStyle>
            <a:lvl1pPr>
              <a:defRPr>
                <a:solidFill>
                  <a:schemeClr val="tx1"/>
                </a:solidFill>
              </a:defRPr>
            </a:lvl1pPr>
          </a:lstStyle>
          <a:p>
            <a:fld id="{8AA67AC1-7ADA-431F-B1FF-A1F29649E8EF}" type="slidenum">
              <a:rPr lang="en-NZ" smtClean="0"/>
              <a:pPr/>
              <a:t>‹#›</a:t>
            </a:fld>
            <a:endParaRPr lang="en-NZ" dirty="0"/>
          </a:p>
        </p:txBody>
      </p:sp>
      <p:sp>
        <p:nvSpPr>
          <p:cNvPr id="2" name="Title 1">
            <a:extLst>
              <a:ext uri="{FF2B5EF4-FFF2-40B4-BE49-F238E27FC236}">
                <a16:creationId xmlns:a16="http://schemas.microsoft.com/office/drawing/2014/main" id="{ED74EADC-192A-46B0-9C15-BB469F5106B5}"/>
              </a:ext>
            </a:extLst>
          </p:cNvPr>
          <p:cNvSpPr>
            <a:spLocks noGrp="1"/>
          </p:cNvSpPr>
          <p:nvPr>
            <p:ph type="title"/>
          </p:nvPr>
        </p:nvSpPr>
        <p:spPr>
          <a:xfrm>
            <a:off x="831850" y="136525"/>
            <a:ext cx="3412346" cy="2200332"/>
          </a:xfrm>
        </p:spPr>
        <p:txBody>
          <a:bodyPr anchor="b">
            <a:normAutofit/>
          </a:bodyPr>
          <a:lstStyle>
            <a:lvl1pPr algn="ctr">
              <a:defRPr sz="3600">
                <a:solidFill>
                  <a:schemeClr val="bg1"/>
                </a:solidFill>
                <a:latin typeface="Calibre Bold" panose="020B0803030202060203" pitchFamily="34" charset="0"/>
              </a:defRPr>
            </a:lvl1pPr>
          </a:lstStyle>
          <a:p>
            <a:r>
              <a:rPr lang="en-US"/>
              <a:t>Click to edit Master title style</a:t>
            </a:r>
            <a:endParaRPr lang="en-NZ"/>
          </a:p>
        </p:txBody>
      </p:sp>
    </p:spTree>
    <p:extLst>
      <p:ext uri="{BB962C8B-B14F-4D97-AF65-F5344CB8AC3E}">
        <p14:creationId xmlns:p14="http://schemas.microsoft.com/office/powerpoint/2010/main" val="2485645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6F264-0A4C-4620-9195-0BBA1B7D9652}"/>
              </a:ext>
            </a:extLst>
          </p:cNvPr>
          <p:cNvSpPr>
            <a:spLocks noGrp="1"/>
          </p:cNvSpPr>
          <p:nvPr>
            <p:ph type="title"/>
          </p:nvPr>
        </p:nvSpPr>
        <p:spPr/>
        <p:txBody>
          <a:bodyPr/>
          <a:lstStyle>
            <a:lvl1pPr>
              <a:defRPr sz="3300">
                <a:latin typeface="Calibre Bold" panose="020B0803030202060203" pitchFamily="34" charset="0"/>
              </a:defRPr>
            </a:lvl1pPr>
          </a:lstStyle>
          <a:p>
            <a:r>
              <a:rPr lang="en-US" dirty="0"/>
              <a:t>Click to edit Master title style</a:t>
            </a:r>
            <a:endParaRPr lang="en-NZ" dirty="0"/>
          </a:p>
        </p:txBody>
      </p:sp>
      <p:sp>
        <p:nvSpPr>
          <p:cNvPr id="3" name="Content Placeholder 2">
            <a:extLst>
              <a:ext uri="{FF2B5EF4-FFF2-40B4-BE49-F238E27FC236}">
                <a16:creationId xmlns:a16="http://schemas.microsoft.com/office/drawing/2014/main" id="{83E0A389-19F2-4FBF-B399-0B7E709E03DB}"/>
              </a:ext>
            </a:extLst>
          </p:cNvPr>
          <p:cNvSpPr>
            <a:spLocks noGrp="1"/>
          </p:cNvSpPr>
          <p:nvPr>
            <p:ph sz="half" idx="1"/>
          </p:nvPr>
        </p:nvSpPr>
        <p:spPr>
          <a:xfrm>
            <a:off x="838200" y="1825625"/>
            <a:ext cx="51816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818A6131-7786-4078-8262-3EF6DEB9B9EE}"/>
              </a:ext>
            </a:extLst>
          </p:cNvPr>
          <p:cNvSpPr>
            <a:spLocks noGrp="1"/>
          </p:cNvSpPr>
          <p:nvPr>
            <p:ph sz="half" idx="2"/>
          </p:nvPr>
        </p:nvSpPr>
        <p:spPr>
          <a:xfrm>
            <a:off x="6172200" y="1825625"/>
            <a:ext cx="51816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1C7E7C0F-1FF9-4173-B8ED-EADB8060E71D}"/>
              </a:ext>
            </a:extLst>
          </p:cNvPr>
          <p:cNvSpPr>
            <a:spLocks noGrp="1"/>
          </p:cNvSpPr>
          <p:nvPr>
            <p:ph type="dt" sz="half" idx="10"/>
          </p:nvPr>
        </p:nvSpPr>
        <p:spPr/>
        <p:txBody>
          <a:bodyPr/>
          <a:lstStyle/>
          <a:p>
            <a:fld id="{CA578DE8-FAF2-4DCF-9B20-0DC734EAD9C2}" type="datetime1">
              <a:rPr lang="en-NZ" smtClean="0"/>
              <a:t>24/05/2021</a:t>
            </a:fld>
            <a:endParaRPr lang="en-NZ" dirty="0"/>
          </a:p>
        </p:txBody>
      </p:sp>
      <p:sp>
        <p:nvSpPr>
          <p:cNvPr id="6" name="Footer Placeholder 5">
            <a:extLst>
              <a:ext uri="{FF2B5EF4-FFF2-40B4-BE49-F238E27FC236}">
                <a16:creationId xmlns:a16="http://schemas.microsoft.com/office/drawing/2014/main" id="{8E2E9E63-561E-4FDD-9141-7104D1E8877C}"/>
              </a:ext>
            </a:extLst>
          </p:cNvPr>
          <p:cNvSpPr>
            <a:spLocks noGrp="1"/>
          </p:cNvSpPr>
          <p:nvPr>
            <p:ph type="ftr" sz="quarter" idx="11"/>
          </p:nvPr>
        </p:nvSpPr>
        <p:spPr/>
        <p:txBody>
          <a:bodyPr/>
          <a:lstStyle/>
          <a:p>
            <a:r>
              <a:rPr lang="en-NZ" dirty="0"/>
              <a:t>Strictly Confidential</a:t>
            </a:r>
          </a:p>
        </p:txBody>
      </p:sp>
      <p:sp>
        <p:nvSpPr>
          <p:cNvPr id="7" name="Slide Number Placeholder 6">
            <a:extLst>
              <a:ext uri="{FF2B5EF4-FFF2-40B4-BE49-F238E27FC236}">
                <a16:creationId xmlns:a16="http://schemas.microsoft.com/office/drawing/2014/main" id="{413A408D-D2DC-438B-9493-7AF04F6BCEA2}"/>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419813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36811-4FE1-4662-AE63-CE68A2E99154}"/>
              </a:ext>
            </a:extLst>
          </p:cNvPr>
          <p:cNvSpPr>
            <a:spLocks noGrp="1"/>
          </p:cNvSpPr>
          <p:nvPr>
            <p:ph type="title"/>
          </p:nvPr>
        </p:nvSpPr>
        <p:spPr>
          <a:xfrm>
            <a:off x="839788" y="365125"/>
            <a:ext cx="10515600" cy="1325563"/>
          </a:xfrm>
        </p:spPr>
        <p:txBody>
          <a:bodyPr>
            <a:normAutofit/>
          </a:bodyPr>
          <a:lstStyle>
            <a:lvl1pPr>
              <a:defRPr sz="3300">
                <a:latin typeface="Calibre Bold" panose="020B0803030202060203" pitchFamily="34" charset="0"/>
              </a:defRPr>
            </a:lvl1pPr>
          </a:lstStyle>
          <a:p>
            <a:r>
              <a:rPr lang="en-US" dirty="0"/>
              <a:t>Click to edit Master title style</a:t>
            </a:r>
            <a:endParaRPr lang="en-NZ" dirty="0"/>
          </a:p>
        </p:txBody>
      </p:sp>
      <p:sp>
        <p:nvSpPr>
          <p:cNvPr id="3" name="Text Placeholder 2">
            <a:extLst>
              <a:ext uri="{FF2B5EF4-FFF2-40B4-BE49-F238E27FC236}">
                <a16:creationId xmlns:a16="http://schemas.microsoft.com/office/drawing/2014/main" id="{F48A18EE-3891-42CA-9176-6F9EEABECD50}"/>
              </a:ext>
            </a:extLst>
          </p:cNvPr>
          <p:cNvSpPr>
            <a:spLocks noGrp="1"/>
          </p:cNvSpPr>
          <p:nvPr>
            <p:ph type="body" idx="1"/>
          </p:nvPr>
        </p:nvSpPr>
        <p:spPr>
          <a:xfrm>
            <a:off x="839788" y="1681163"/>
            <a:ext cx="5157787" cy="823912"/>
          </a:xfrm>
        </p:spPr>
        <p:txBody>
          <a:bodyPr anchor="b"/>
          <a:lstStyle>
            <a:lvl1pPr marL="0" indent="0">
              <a:buNone/>
              <a:defRPr sz="2400" b="1">
                <a:latin typeface="Calibre Bold" panose="020B080303020206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0824AF4-C7E3-4B76-B88B-6D82591667AF}"/>
              </a:ext>
            </a:extLst>
          </p:cNvPr>
          <p:cNvSpPr>
            <a:spLocks noGrp="1"/>
          </p:cNvSpPr>
          <p:nvPr>
            <p:ph sz="half" idx="2"/>
          </p:nvPr>
        </p:nvSpPr>
        <p:spPr>
          <a:xfrm>
            <a:off x="839788" y="2505075"/>
            <a:ext cx="5157787"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468F0662-9AD0-4C90-953B-00A8C214D60E}"/>
              </a:ext>
            </a:extLst>
          </p:cNvPr>
          <p:cNvSpPr>
            <a:spLocks noGrp="1"/>
          </p:cNvSpPr>
          <p:nvPr>
            <p:ph type="body" sz="quarter" idx="3"/>
          </p:nvPr>
        </p:nvSpPr>
        <p:spPr>
          <a:xfrm>
            <a:off x="6172200" y="1681163"/>
            <a:ext cx="5183188" cy="823912"/>
          </a:xfrm>
        </p:spPr>
        <p:txBody>
          <a:bodyPr anchor="b"/>
          <a:lstStyle>
            <a:lvl1pPr marL="0" indent="0">
              <a:buNone/>
              <a:defRPr sz="2400" b="1">
                <a:latin typeface="Calibre Bold" panose="020B080303020206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402129E-E37D-47AB-B5F1-04B69404CB15}"/>
              </a:ext>
            </a:extLst>
          </p:cNvPr>
          <p:cNvSpPr>
            <a:spLocks noGrp="1"/>
          </p:cNvSpPr>
          <p:nvPr>
            <p:ph sz="quarter" idx="4"/>
          </p:nvPr>
        </p:nvSpPr>
        <p:spPr>
          <a:xfrm>
            <a:off x="6172200" y="2505075"/>
            <a:ext cx="5183188"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C9BCC4A5-C405-4A20-97FE-C45EFD3D9712}"/>
              </a:ext>
            </a:extLst>
          </p:cNvPr>
          <p:cNvSpPr>
            <a:spLocks noGrp="1"/>
          </p:cNvSpPr>
          <p:nvPr>
            <p:ph type="dt" sz="half" idx="10"/>
          </p:nvPr>
        </p:nvSpPr>
        <p:spPr/>
        <p:txBody>
          <a:bodyPr/>
          <a:lstStyle/>
          <a:p>
            <a:fld id="{6E762012-A7EB-4748-8F89-28F9561B0713}" type="datetime1">
              <a:rPr lang="en-NZ" smtClean="0"/>
              <a:t>24/05/2021</a:t>
            </a:fld>
            <a:endParaRPr lang="en-NZ" dirty="0"/>
          </a:p>
        </p:txBody>
      </p:sp>
      <p:sp>
        <p:nvSpPr>
          <p:cNvPr id="8" name="Footer Placeholder 7">
            <a:extLst>
              <a:ext uri="{FF2B5EF4-FFF2-40B4-BE49-F238E27FC236}">
                <a16:creationId xmlns:a16="http://schemas.microsoft.com/office/drawing/2014/main" id="{2832FF48-FE02-4776-A4CF-1D1BD7D3BD52}"/>
              </a:ext>
            </a:extLst>
          </p:cNvPr>
          <p:cNvSpPr>
            <a:spLocks noGrp="1"/>
          </p:cNvSpPr>
          <p:nvPr>
            <p:ph type="ftr" sz="quarter" idx="11"/>
          </p:nvPr>
        </p:nvSpPr>
        <p:spPr/>
        <p:txBody>
          <a:bodyPr/>
          <a:lstStyle/>
          <a:p>
            <a:r>
              <a:rPr lang="en-NZ" dirty="0"/>
              <a:t>Strictly Confidential</a:t>
            </a:r>
          </a:p>
        </p:txBody>
      </p:sp>
      <p:sp>
        <p:nvSpPr>
          <p:cNvPr id="9" name="Slide Number Placeholder 8">
            <a:extLst>
              <a:ext uri="{FF2B5EF4-FFF2-40B4-BE49-F238E27FC236}">
                <a16:creationId xmlns:a16="http://schemas.microsoft.com/office/drawing/2014/main" id="{7CACD363-C029-4C7A-8D3F-0BFCE2680C12}"/>
              </a:ext>
            </a:extLst>
          </p:cNvPr>
          <p:cNvSpPr>
            <a:spLocks noGrp="1"/>
          </p:cNvSpPr>
          <p:nvPr>
            <p:ph type="sldNum" sz="quarter" idx="12"/>
          </p:nvPr>
        </p:nvSpPr>
        <p:spPr/>
        <p:txBody>
          <a:bodyPr/>
          <a:lstStyle/>
          <a:p>
            <a:fld id="{8AA67AC1-7ADA-431F-B1FF-A1F29649E8EF}" type="slidenum">
              <a:rPr lang="en-NZ" smtClean="0"/>
              <a:t>‹#›</a:t>
            </a:fld>
            <a:endParaRPr lang="en-NZ" dirty="0"/>
          </a:p>
        </p:txBody>
      </p:sp>
    </p:spTree>
    <p:extLst>
      <p:ext uri="{BB962C8B-B14F-4D97-AF65-F5344CB8AC3E}">
        <p14:creationId xmlns:p14="http://schemas.microsoft.com/office/powerpoint/2010/main" val="4045426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311D6C-7532-4470-B23D-A9DD35083C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6C64A41C-AEFF-4EA0-BC1E-D694D43310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A7778775-B482-4378-9881-A5B889D5FD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974DEC-7386-4440-AE97-DD276F522423}" type="datetime1">
              <a:rPr lang="en-NZ" smtClean="0"/>
              <a:t>24/05/2021</a:t>
            </a:fld>
            <a:endParaRPr lang="en-NZ" dirty="0"/>
          </a:p>
        </p:txBody>
      </p:sp>
      <p:sp>
        <p:nvSpPr>
          <p:cNvPr id="5" name="Footer Placeholder 4">
            <a:extLst>
              <a:ext uri="{FF2B5EF4-FFF2-40B4-BE49-F238E27FC236}">
                <a16:creationId xmlns:a16="http://schemas.microsoft.com/office/drawing/2014/main" id="{B36E8243-D205-4E93-9E57-7125A8616D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NZ" dirty="0"/>
              <a:t>Strictly Confidential</a:t>
            </a:r>
          </a:p>
        </p:txBody>
      </p:sp>
      <p:sp>
        <p:nvSpPr>
          <p:cNvPr id="6" name="Slide Number Placeholder 5">
            <a:extLst>
              <a:ext uri="{FF2B5EF4-FFF2-40B4-BE49-F238E27FC236}">
                <a16:creationId xmlns:a16="http://schemas.microsoft.com/office/drawing/2014/main" id="{180E05F0-8BDC-46CA-9611-0145F5D8AA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67AC1-7ADA-431F-B1FF-A1F29649E8EF}" type="slidenum">
              <a:rPr lang="en-NZ" smtClean="0"/>
              <a:t>‹#›</a:t>
            </a:fld>
            <a:endParaRPr lang="en-NZ" dirty="0"/>
          </a:p>
        </p:txBody>
      </p:sp>
      <p:pic>
        <p:nvPicPr>
          <p:cNvPr id="9" name="Picture 8" descr="A picture containing clipart&#10;&#10;Description automatically generated">
            <a:extLst>
              <a:ext uri="{FF2B5EF4-FFF2-40B4-BE49-F238E27FC236}">
                <a16:creationId xmlns:a16="http://schemas.microsoft.com/office/drawing/2014/main" id="{CF9B3A68-75FC-4741-952F-F15C30568F4F}"/>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053618" y="265188"/>
            <a:ext cx="902286" cy="725487"/>
          </a:xfrm>
          <a:prstGeom prst="rect">
            <a:avLst/>
          </a:prstGeom>
        </p:spPr>
      </p:pic>
    </p:spTree>
    <p:extLst>
      <p:ext uri="{BB962C8B-B14F-4D97-AF65-F5344CB8AC3E}">
        <p14:creationId xmlns:p14="http://schemas.microsoft.com/office/powerpoint/2010/main" val="1970908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4" r:id="rId4"/>
    <p:sldLayoutId id="2147483661" r:id="rId5"/>
    <p:sldLayoutId id="2147483662" r:id="rId6"/>
    <p:sldLayoutId id="2147483663"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Calibre Bold" panose="020B080303020206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5/24/2021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cxnSp>
        <p:nvCxnSpPr>
          <p:cNvPr id="7" name="Straight Connector 6">
            <a:extLst>
              <a:ext uri="{FF2B5EF4-FFF2-40B4-BE49-F238E27FC236}">
                <a16:creationId xmlns:a16="http://schemas.microsoft.com/office/drawing/2014/main" id="{49ED665D-DBF3-4812-8CEB-9159DD897631}"/>
              </a:ext>
            </a:extLst>
          </p:cNvPr>
          <p:cNvCxnSpPr/>
          <p:nvPr userDrawn="1"/>
        </p:nvCxnSpPr>
        <p:spPr>
          <a:xfrm>
            <a:off x="442913" y="320675"/>
            <a:ext cx="2643187"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941B1F6-B932-4AB6-8575-0174838D5085}"/>
              </a:ext>
            </a:extLst>
          </p:cNvPr>
          <p:cNvCxnSpPr/>
          <p:nvPr userDrawn="1"/>
        </p:nvCxnSpPr>
        <p:spPr>
          <a:xfrm>
            <a:off x="3295985" y="320675"/>
            <a:ext cx="2643187"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501991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15A370-F0DF-4BCE-B2F2-00240B1BD58A}"/>
              </a:ext>
            </a:extLst>
          </p:cNvPr>
          <p:cNvPicPr>
            <a:picLocks noChangeAspect="1"/>
          </p:cNvPicPr>
          <p:nvPr/>
        </p:nvPicPr>
        <p:blipFill rotWithShape="1">
          <a:blip r:embed="rId3"/>
          <a:srcRect r="14893"/>
          <a:stretch/>
        </p:blipFill>
        <p:spPr>
          <a:xfrm>
            <a:off x="-9757" y="0"/>
            <a:ext cx="12201757" cy="6858000"/>
          </a:xfrm>
          <a:prstGeom prst="rect">
            <a:avLst/>
          </a:prstGeom>
        </p:spPr>
      </p:pic>
      <p:sp>
        <p:nvSpPr>
          <p:cNvPr id="5" name="Title 1">
            <a:extLst>
              <a:ext uri="{FF2B5EF4-FFF2-40B4-BE49-F238E27FC236}">
                <a16:creationId xmlns:a16="http://schemas.microsoft.com/office/drawing/2014/main" id="{CEC0F995-FA25-D84C-9085-AF8F98CFCFDF}"/>
              </a:ext>
            </a:extLst>
          </p:cNvPr>
          <p:cNvSpPr txBox="1">
            <a:spLocks/>
          </p:cNvSpPr>
          <p:nvPr/>
        </p:nvSpPr>
        <p:spPr>
          <a:xfrm>
            <a:off x="490987" y="361969"/>
            <a:ext cx="8300948" cy="1465648"/>
          </a:xfrm>
          <a:prstGeom prst="rect">
            <a:avLst/>
          </a:prstGeom>
        </p:spPr>
        <p:txBody>
          <a:bodyPr vert="horz" lIns="91440" tIns="45720" rIns="91440" bIns="45720" rtlCol="0" anchor="t">
            <a:normAutofit lnSpcReduction="10000"/>
          </a:bodyPr>
          <a:lstStyle>
            <a:lvl1pPr algn="l" defTabSz="493776" rtl="0" eaLnBrk="1" latinLnBrk="0" hangingPunct="1">
              <a:spcBef>
                <a:spcPct val="0"/>
              </a:spcBef>
              <a:buNone/>
              <a:defRPr sz="4536" kern="1200">
                <a:solidFill>
                  <a:schemeClr val="tx1"/>
                </a:solidFill>
                <a:latin typeface="+mj-lt"/>
                <a:ea typeface="+mj-ea"/>
                <a:cs typeface="+mj-cs"/>
              </a:defRPr>
            </a:lvl1pPr>
          </a:lstStyle>
          <a:p>
            <a:pPr marL="0" marR="0" lvl="0" indent="0" algn="l" defTabSz="493776" rtl="0" eaLnBrk="1" fontAlgn="auto" latinLnBrk="0" hangingPunct="1">
              <a:lnSpc>
                <a:spcPct val="90000"/>
              </a:lnSpc>
              <a:spcBef>
                <a:spcPct val="0"/>
              </a:spcBef>
              <a:spcAft>
                <a:spcPts val="600"/>
              </a:spcAft>
              <a:buClrTx/>
              <a:buSzTx/>
              <a:buFontTx/>
              <a:buNone/>
              <a:tabLst/>
              <a:defRPr/>
            </a:pPr>
            <a:r>
              <a:rPr kumimoji="0" lang="en-NZ" sz="36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Community Consultation Evening</a:t>
            </a:r>
          </a:p>
          <a:p>
            <a:pPr marL="0" marR="0" lvl="0" indent="0" algn="l" defTabSz="493776" rtl="0" eaLnBrk="1" fontAlgn="auto" latinLnBrk="0" hangingPunct="1">
              <a:lnSpc>
                <a:spcPct val="90000"/>
              </a:lnSpc>
              <a:spcBef>
                <a:spcPct val="0"/>
              </a:spcBef>
              <a:spcAft>
                <a:spcPts val="600"/>
              </a:spcAft>
              <a:buClrTx/>
              <a:buSzTx/>
              <a:buFontTx/>
              <a:buNone/>
              <a:tabLst/>
              <a:defRPr/>
            </a:pPr>
            <a:endParaRPr kumimoji="0" lang="en-NZ" sz="3600" b="1" i="0" u="none" strike="noStrike" kern="1200" cap="none" spc="0" normalizeH="0" baseline="0" noProof="0" dirty="0">
              <a:ln>
                <a:noFill/>
              </a:ln>
              <a:solidFill>
                <a:prstClr val="white"/>
              </a:solidFill>
              <a:effectLst/>
              <a:uLnTx/>
              <a:uFillTx/>
              <a:latin typeface="Calibri Light" panose="020F0302020204030204"/>
              <a:ea typeface="+mj-ea"/>
              <a:cs typeface="+mj-cs"/>
            </a:endParaRPr>
          </a:p>
          <a:p>
            <a:pPr marL="0" marR="0" lvl="0" indent="0" algn="l" defTabSz="493776" rtl="0" eaLnBrk="1" fontAlgn="auto" latinLnBrk="0" hangingPunct="1">
              <a:lnSpc>
                <a:spcPct val="90000"/>
              </a:lnSpc>
              <a:spcBef>
                <a:spcPct val="0"/>
              </a:spcBef>
              <a:spcAft>
                <a:spcPts val="600"/>
              </a:spcAft>
              <a:buClrTx/>
              <a:buSzTx/>
              <a:buFontTx/>
              <a:buNone/>
              <a:tabLst/>
              <a:defRPr/>
            </a:pPr>
            <a:r>
              <a:rPr kumimoji="0" lang="en-NZ" sz="22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18 May 2021</a:t>
            </a:r>
          </a:p>
        </p:txBody>
      </p:sp>
    </p:spTree>
    <p:extLst>
      <p:ext uri="{BB962C8B-B14F-4D97-AF65-F5344CB8AC3E}">
        <p14:creationId xmlns:p14="http://schemas.microsoft.com/office/powerpoint/2010/main" val="4167133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06248-0DBA-4042-BCD4-B7246295963A}"/>
              </a:ext>
            </a:extLst>
          </p:cNvPr>
          <p:cNvSpPr>
            <a:spLocks noGrp="1"/>
          </p:cNvSpPr>
          <p:nvPr>
            <p:ph type="title"/>
          </p:nvPr>
        </p:nvSpPr>
        <p:spPr>
          <a:xfrm>
            <a:off x="838200" y="365125"/>
            <a:ext cx="10515600" cy="1325563"/>
          </a:xfrm>
        </p:spPr>
        <p:txBody>
          <a:bodyPr anchor="ctr">
            <a:normAutofit/>
          </a:bodyPr>
          <a:lstStyle/>
          <a:p>
            <a:r>
              <a:rPr lang="en-NZ" dirty="0">
                <a:effectLst/>
              </a:rPr>
              <a:t>Important guiding principles of Mixed-use </a:t>
            </a:r>
            <a:r>
              <a:rPr lang="en-NZ" dirty="0"/>
              <a:t>d</a:t>
            </a:r>
            <a:r>
              <a:rPr lang="en-NZ" dirty="0">
                <a:effectLst/>
              </a:rPr>
              <a:t>evelopments</a:t>
            </a:r>
            <a:br>
              <a:rPr lang="en-NZ" dirty="0">
                <a:effectLst/>
              </a:rPr>
            </a:br>
            <a:endParaRPr lang="en-NZ" dirty="0"/>
          </a:p>
        </p:txBody>
      </p:sp>
      <p:graphicFrame>
        <p:nvGraphicFramePr>
          <p:cNvPr id="5" name="Content Placeholder 2">
            <a:extLst>
              <a:ext uri="{FF2B5EF4-FFF2-40B4-BE49-F238E27FC236}">
                <a16:creationId xmlns:a16="http://schemas.microsoft.com/office/drawing/2014/main" id="{1E1C02AF-BAE3-490F-BC42-EE03E72A54C9}"/>
              </a:ext>
            </a:extLst>
          </p:cNvPr>
          <p:cNvGraphicFramePr>
            <a:graphicFrameLocks noGrp="1"/>
          </p:cNvGraphicFramePr>
          <p:nvPr>
            <p:ph idx="1"/>
            <p:extLst>
              <p:ext uri="{D42A27DB-BD31-4B8C-83A1-F6EECF244321}">
                <p14:modId xmlns:p14="http://schemas.microsoft.com/office/powerpoint/2010/main" val="21990639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760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06248-0DBA-4042-BCD4-B7246295963A}"/>
              </a:ext>
            </a:extLst>
          </p:cNvPr>
          <p:cNvSpPr>
            <a:spLocks noGrp="1"/>
          </p:cNvSpPr>
          <p:nvPr>
            <p:ph type="title"/>
          </p:nvPr>
        </p:nvSpPr>
        <p:spPr>
          <a:xfrm>
            <a:off x="466993" y="14071"/>
            <a:ext cx="6376938" cy="1600200"/>
          </a:xfrm>
        </p:spPr>
        <p:txBody>
          <a:bodyPr anchor="b">
            <a:normAutofit/>
          </a:bodyPr>
          <a:lstStyle/>
          <a:p>
            <a:r>
              <a:rPr lang="en-NZ" sz="2600" dirty="0">
                <a:effectLst/>
              </a:rPr>
              <a:t>Overview of transport </a:t>
            </a:r>
            <a:r>
              <a:rPr lang="en-NZ" sz="2600" dirty="0"/>
              <a:t>a</a:t>
            </a:r>
            <a:r>
              <a:rPr lang="en-NZ" sz="2600" dirty="0">
                <a:effectLst/>
              </a:rPr>
              <a:t>ssessment</a:t>
            </a:r>
            <a:br>
              <a:rPr lang="en-NZ" sz="2600" dirty="0">
                <a:effectLst/>
              </a:rPr>
            </a:br>
            <a:br>
              <a:rPr lang="en-NZ" sz="2600" dirty="0">
                <a:effectLst/>
              </a:rPr>
            </a:br>
            <a:endParaRPr lang="en-NZ" sz="2600" dirty="0"/>
          </a:p>
        </p:txBody>
      </p:sp>
      <p:graphicFrame>
        <p:nvGraphicFramePr>
          <p:cNvPr id="5" name="Content Placeholder 2">
            <a:extLst>
              <a:ext uri="{FF2B5EF4-FFF2-40B4-BE49-F238E27FC236}">
                <a16:creationId xmlns:a16="http://schemas.microsoft.com/office/drawing/2014/main" id="{CC8CA1BD-136E-491F-BBA5-260E5AD46B52}"/>
              </a:ext>
            </a:extLst>
          </p:cNvPr>
          <p:cNvGraphicFramePr>
            <a:graphicFrameLocks noGrp="1"/>
          </p:cNvGraphicFramePr>
          <p:nvPr>
            <p:ph idx="1"/>
            <p:extLst>
              <p:ext uri="{D42A27DB-BD31-4B8C-83A1-F6EECF244321}">
                <p14:modId xmlns:p14="http://schemas.microsoft.com/office/powerpoint/2010/main" val="922240877"/>
              </p:ext>
            </p:extLst>
          </p:nvPr>
        </p:nvGraphicFramePr>
        <p:xfrm>
          <a:off x="5183188" y="987425"/>
          <a:ext cx="6258338" cy="55593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picture containing text, sky, outdoor, road&#10;&#10;Description automatically generated">
            <a:extLst>
              <a:ext uri="{FF2B5EF4-FFF2-40B4-BE49-F238E27FC236}">
                <a16:creationId xmlns:a16="http://schemas.microsoft.com/office/drawing/2014/main" id="{2291E567-4C21-4D23-8F0B-2D051EC69E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0034" y="3942961"/>
            <a:ext cx="4501437" cy="2524813"/>
          </a:xfrm>
          <a:prstGeom prst="rect">
            <a:avLst/>
          </a:prstGeom>
        </p:spPr>
      </p:pic>
      <p:pic>
        <p:nvPicPr>
          <p:cNvPr id="7" name="Picture 6" descr="A picture containing text, road, outdoor, sky&#10;&#10;Description automatically generated">
            <a:extLst>
              <a:ext uri="{FF2B5EF4-FFF2-40B4-BE49-F238E27FC236}">
                <a16:creationId xmlns:a16="http://schemas.microsoft.com/office/drawing/2014/main" id="{09BEBDAC-904B-4EAC-AC45-75BD2A8BA38A}"/>
              </a:ext>
            </a:extLst>
          </p:cNvPr>
          <p:cNvPicPr>
            <a:picLocks noChangeAspect="1"/>
          </p:cNvPicPr>
          <p:nvPr/>
        </p:nvPicPr>
        <p:blipFill rotWithShape="1">
          <a:blip r:embed="rId9">
            <a:extLst>
              <a:ext uri="{28A0092B-C50C-407E-A947-70E740481C1C}">
                <a14:useLocalDpi xmlns:a14="http://schemas.microsoft.com/office/drawing/2010/main" val="0"/>
              </a:ext>
            </a:extLst>
          </a:blip>
          <a:srcRect b="20381"/>
          <a:stretch/>
        </p:blipFill>
        <p:spPr>
          <a:xfrm>
            <a:off x="340033" y="1400745"/>
            <a:ext cx="4503671" cy="2390503"/>
          </a:xfrm>
          <a:prstGeom prst="rect">
            <a:avLst/>
          </a:prstGeom>
        </p:spPr>
      </p:pic>
    </p:spTree>
    <p:extLst>
      <p:ext uri="{BB962C8B-B14F-4D97-AF65-F5344CB8AC3E}">
        <p14:creationId xmlns:p14="http://schemas.microsoft.com/office/powerpoint/2010/main" val="405659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06248-0DBA-4042-BCD4-B7246295963A}"/>
              </a:ext>
            </a:extLst>
          </p:cNvPr>
          <p:cNvSpPr>
            <a:spLocks noGrp="1"/>
          </p:cNvSpPr>
          <p:nvPr>
            <p:ph type="title"/>
          </p:nvPr>
        </p:nvSpPr>
        <p:spPr>
          <a:xfrm>
            <a:off x="838200" y="365125"/>
            <a:ext cx="10515600" cy="1325563"/>
          </a:xfrm>
        </p:spPr>
        <p:txBody>
          <a:bodyPr anchor="ctr">
            <a:normAutofit/>
          </a:bodyPr>
          <a:lstStyle/>
          <a:p>
            <a:r>
              <a:rPr lang="en-NZ" dirty="0"/>
              <a:t>A little more discussion on modelling results</a:t>
            </a:r>
            <a:br>
              <a:rPr lang="en-NZ" dirty="0"/>
            </a:br>
            <a:endParaRPr lang="en-NZ" dirty="0"/>
          </a:p>
        </p:txBody>
      </p:sp>
      <p:graphicFrame>
        <p:nvGraphicFramePr>
          <p:cNvPr id="5" name="Content Placeholder 2">
            <a:extLst>
              <a:ext uri="{FF2B5EF4-FFF2-40B4-BE49-F238E27FC236}">
                <a16:creationId xmlns:a16="http://schemas.microsoft.com/office/drawing/2014/main" id="{D0428164-C2BE-457E-8C38-027F69EB876D}"/>
              </a:ext>
            </a:extLst>
          </p:cNvPr>
          <p:cNvGraphicFramePr>
            <a:graphicFrameLocks noGrp="1"/>
          </p:cNvGraphicFramePr>
          <p:nvPr>
            <p:ph idx="1"/>
            <p:extLst>
              <p:ext uri="{D42A27DB-BD31-4B8C-83A1-F6EECF244321}">
                <p14:modId xmlns:p14="http://schemas.microsoft.com/office/powerpoint/2010/main" val="348026386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2386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06248-0DBA-4042-BCD4-B7246295963A}"/>
              </a:ext>
            </a:extLst>
          </p:cNvPr>
          <p:cNvSpPr>
            <a:spLocks noGrp="1"/>
          </p:cNvSpPr>
          <p:nvPr>
            <p:ph type="title"/>
          </p:nvPr>
        </p:nvSpPr>
        <p:spPr>
          <a:xfrm>
            <a:off x="645695" y="103143"/>
            <a:ext cx="10515600" cy="1325563"/>
          </a:xfrm>
        </p:spPr>
        <p:txBody>
          <a:bodyPr anchor="ctr">
            <a:normAutofit/>
          </a:bodyPr>
          <a:lstStyle/>
          <a:p>
            <a:r>
              <a:rPr lang="en-NZ" dirty="0"/>
              <a:t>Proposed Mitigations – Prospect Terrace and Grange Road</a:t>
            </a:r>
          </a:p>
        </p:txBody>
      </p:sp>
      <p:pic>
        <p:nvPicPr>
          <p:cNvPr id="6" name="Content Placeholder 5" descr="Diagram&#10;&#10;Description automatically generated">
            <a:extLst>
              <a:ext uri="{FF2B5EF4-FFF2-40B4-BE49-F238E27FC236}">
                <a16:creationId xmlns:a16="http://schemas.microsoft.com/office/drawing/2014/main" id="{1C2AC151-8F2C-4D7B-88AC-4ED8D6A209E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29969" y="1825625"/>
            <a:ext cx="7332061" cy="4351338"/>
          </a:xfrm>
        </p:spPr>
      </p:pic>
    </p:spTree>
    <p:extLst>
      <p:ext uri="{BB962C8B-B14F-4D97-AF65-F5344CB8AC3E}">
        <p14:creationId xmlns:p14="http://schemas.microsoft.com/office/powerpoint/2010/main" val="2170124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06248-0DBA-4042-BCD4-B7246295963A}"/>
              </a:ext>
            </a:extLst>
          </p:cNvPr>
          <p:cNvSpPr>
            <a:spLocks noGrp="1"/>
          </p:cNvSpPr>
          <p:nvPr>
            <p:ph type="title"/>
          </p:nvPr>
        </p:nvSpPr>
        <p:spPr>
          <a:xfrm>
            <a:off x="836612" y="300795"/>
            <a:ext cx="3932237" cy="1600200"/>
          </a:xfrm>
        </p:spPr>
        <p:txBody>
          <a:bodyPr anchor="b">
            <a:normAutofit/>
          </a:bodyPr>
          <a:lstStyle/>
          <a:p>
            <a:pPr lvl="0">
              <a:tabLst>
                <a:tab pos="457200" algn="l"/>
              </a:tabLst>
            </a:pPr>
            <a:r>
              <a:rPr lang="en-NZ" dirty="0"/>
              <a:t>What else can be done?</a:t>
            </a:r>
          </a:p>
        </p:txBody>
      </p:sp>
      <p:sp>
        <p:nvSpPr>
          <p:cNvPr id="21" name="Text Placeholder 3">
            <a:extLst>
              <a:ext uri="{FF2B5EF4-FFF2-40B4-BE49-F238E27FC236}">
                <a16:creationId xmlns:a16="http://schemas.microsoft.com/office/drawing/2014/main" id="{CDB3F05D-793B-4B92-BA20-D7B79C39E2C4}"/>
              </a:ext>
            </a:extLst>
          </p:cNvPr>
          <p:cNvSpPr>
            <a:spLocks noGrp="1"/>
          </p:cNvSpPr>
          <p:nvPr>
            <p:ph type="body" sz="half" idx="2"/>
          </p:nvPr>
        </p:nvSpPr>
        <p:spPr>
          <a:xfrm>
            <a:off x="839788" y="2057400"/>
            <a:ext cx="3932237" cy="3811588"/>
          </a:xfrm>
        </p:spPr>
        <p:txBody>
          <a:bodyPr/>
          <a:lstStyle/>
          <a:p>
            <a:endParaRPr lang="en-US" dirty="0"/>
          </a:p>
        </p:txBody>
      </p:sp>
      <p:graphicFrame>
        <p:nvGraphicFramePr>
          <p:cNvPr id="17" name="Content Placeholder 2">
            <a:extLst>
              <a:ext uri="{FF2B5EF4-FFF2-40B4-BE49-F238E27FC236}">
                <a16:creationId xmlns:a16="http://schemas.microsoft.com/office/drawing/2014/main" id="{6E8BC302-4161-43E7-A233-8B10847B7311}"/>
              </a:ext>
            </a:extLst>
          </p:cNvPr>
          <p:cNvGraphicFramePr>
            <a:graphicFrameLocks noGrp="1"/>
          </p:cNvGraphicFramePr>
          <p:nvPr>
            <p:ph idx="1"/>
            <p:extLst>
              <p:ext uri="{D42A27DB-BD31-4B8C-83A1-F6EECF244321}">
                <p14:modId xmlns:p14="http://schemas.microsoft.com/office/powerpoint/2010/main" val="2823432106"/>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21B32BC2-0833-4736-8DC9-EE5CE3A673EB}"/>
              </a:ext>
            </a:extLst>
          </p:cNvPr>
          <p:cNvPicPr>
            <a:picLocks noChangeAspect="1"/>
          </p:cNvPicPr>
          <p:nvPr/>
        </p:nvPicPr>
        <p:blipFill>
          <a:blip r:embed="rId8"/>
          <a:stretch>
            <a:fillRect/>
          </a:stretch>
        </p:blipFill>
        <p:spPr>
          <a:xfrm>
            <a:off x="836612" y="1979197"/>
            <a:ext cx="3962723" cy="3967993"/>
          </a:xfrm>
          <a:prstGeom prst="rect">
            <a:avLst/>
          </a:prstGeom>
        </p:spPr>
      </p:pic>
      <p:pic>
        <p:nvPicPr>
          <p:cNvPr id="6" name="Picture 5">
            <a:extLst>
              <a:ext uri="{FF2B5EF4-FFF2-40B4-BE49-F238E27FC236}">
                <a16:creationId xmlns:a16="http://schemas.microsoft.com/office/drawing/2014/main" id="{5905A610-A17E-4D15-8FC6-7DD3D4776921}"/>
              </a:ext>
            </a:extLst>
          </p:cNvPr>
          <p:cNvPicPr>
            <a:picLocks noChangeAspect="1"/>
          </p:cNvPicPr>
          <p:nvPr/>
        </p:nvPicPr>
        <p:blipFill>
          <a:blip r:embed="rId9"/>
          <a:stretch>
            <a:fillRect/>
          </a:stretch>
        </p:blipFill>
        <p:spPr>
          <a:xfrm>
            <a:off x="347532" y="3199166"/>
            <a:ext cx="2805567" cy="1951358"/>
          </a:xfrm>
          <a:prstGeom prst="rect">
            <a:avLst/>
          </a:prstGeom>
        </p:spPr>
      </p:pic>
    </p:spTree>
    <p:extLst>
      <p:ext uri="{BB962C8B-B14F-4D97-AF65-F5344CB8AC3E}">
        <p14:creationId xmlns:p14="http://schemas.microsoft.com/office/powerpoint/2010/main" val="2870393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15A370-F0DF-4BCE-B2F2-00240B1BD58A}"/>
              </a:ext>
            </a:extLst>
          </p:cNvPr>
          <p:cNvPicPr>
            <a:picLocks noChangeAspect="1"/>
          </p:cNvPicPr>
          <p:nvPr/>
        </p:nvPicPr>
        <p:blipFill rotWithShape="1">
          <a:blip r:embed="rId3"/>
          <a:srcRect r="14893"/>
          <a:stretch/>
        </p:blipFill>
        <p:spPr>
          <a:xfrm>
            <a:off x="-9757" y="0"/>
            <a:ext cx="12201757" cy="6858000"/>
          </a:xfrm>
          <a:prstGeom prst="rect">
            <a:avLst/>
          </a:prstGeom>
        </p:spPr>
      </p:pic>
      <p:sp>
        <p:nvSpPr>
          <p:cNvPr id="4" name="Content Placeholder 2">
            <a:extLst>
              <a:ext uri="{FF2B5EF4-FFF2-40B4-BE49-F238E27FC236}">
                <a16:creationId xmlns:a16="http://schemas.microsoft.com/office/drawing/2014/main" id="{8F6D2FAF-02F6-4964-BBF0-F45721D11B8D}"/>
              </a:ext>
            </a:extLst>
          </p:cNvPr>
          <p:cNvSpPr txBox="1">
            <a:spLocks/>
          </p:cNvSpPr>
          <p:nvPr/>
        </p:nvSpPr>
        <p:spPr>
          <a:xfrm>
            <a:off x="662031" y="33238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Z" sz="9600" b="1" dirty="0">
                <a:solidFill>
                  <a:schemeClr val="bg1"/>
                </a:solidFill>
                <a:latin typeface="+mj-lt"/>
              </a:rPr>
              <a:t>Question time</a:t>
            </a:r>
          </a:p>
        </p:txBody>
      </p:sp>
    </p:spTree>
    <p:extLst>
      <p:ext uri="{BB962C8B-B14F-4D97-AF65-F5344CB8AC3E}">
        <p14:creationId xmlns:p14="http://schemas.microsoft.com/office/powerpoint/2010/main" val="888586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joy Better New World Powerpoint Template.potx" id="{794DE219-DFB8-47C3-8B33-222961CB9A14}" vid="{16DEAB84-6A3C-4824-A28E-0FB112F23A8D}"/>
    </a:ext>
  </a:extLst>
</a:theme>
</file>

<file path=ppt/theme/theme2.xml><?xml version="1.0" encoding="utf-8"?>
<a:theme xmlns:a="http://schemas.openxmlformats.org/drawingml/2006/main" name="1_S&amp;NV Master">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929BA9AA333694B942946547A5B898C" ma:contentTypeVersion="12" ma:contentTypeDescription="Create a new document." ma:contentTypeScope="" ma:versionID="ba163803354877341cebfb1681c4ec5c">
  <xsd:schema xmlns:xsd="http://www.w3.org/2001/XMLSchema" xmlns:xs="http://www.w3.org/2001/XMLSchema" xmlns:p="http://schemas.microsoft.com/office/2006/metadata/properties" xmlns:ns2="e023baab-25eb-433c-94af-057a4b5953f9" xmlns:ns3="441440ed-26a7-4645-9152-5781758b6d54" targetNamespace="http://schemas.microsoft.com/office/2006/metadata/properties" ma:root="true" ma:fieldsID="3fcd7a638d730cc6bf5d1a1ef1a7cb63" ns2:_="" ns3:_="">
    <xsd:import namespace="e023baab-25eb-433c-94af-057a4b5953f9"/>
    <xsd:import namespace="441440ed-26a7-4645-9152-5781758b6d5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23baab-25eb-433c-94af-057a4b5953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1440ed-26a7-4645-9152-5781758b6d5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CF92CE-03FC-4422-A3D2-A11940D99AC1}">
  <ds:schemaRefs>
    <ds:schemaRef ds:uri="http://schemas.openxmlformats.org/package/2006/metadata/core-properties"/>
    <ds:schemaRef ds:uri="http://schemas.microsoft.com/office/2006/metadata/properties"/>
    <ds:schemaRef ds:uri="http://purl.org/dc/dcmitype/"/>
    <ds:schemaRef ds:uri="http://purl.org/dc/elements/1.1/"/>
    <ds:schemaRef ds:uri="http://schemas.microsoft.com/office/2006/documentManagement/types"/>
    <ds:schemaRef ds:uri="bfeb9ad0-724e-4e9b-9c06-14cff62cea9e"/>
    <ds:schemaRef ds:uri="http://purl.org/dc/term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F7134B16-AB79-4036-AF8A-1AD301438C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23baab-25eb-433c-94af-057a4b5953f9"/>
    <ds:schemaRef ds:uri="441440ed-26a7-4645-9152-5781758b6d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7E3C0D7-D8A7-4029-AF22-9B295736B8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1701</TotalTime>
  <Words>1366</Words>
  <Application>Microsoft Office PowerPoint</Application>
  <PresentationFormat>Widescreen</PresentationFormat>
  <Paragraphs>84</Paragraphs>
  <Slides>7</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Calibre Bold</vt:lpstr>
      <vt:lpstr>Calibri</vt:lpstr>
      <vt:lpstr>Calibri Light</vt:lpstr>
      <vt:lpstr>Courier New</vt:lpstr>
      <vt:lpstr>Office Theme</vt:lpstr>
      <vt:lpstr>1_S&amp;NV Master</vt:lpstr>
      <vt:lpstr>PowerPoint Presentation</vt:lpstr>
      <vt:lpstr>Important guiding principles of Mixed-use developments </vt:lpstr>
      <vt:lpstr>Overview of transport assessment  </vt:lpstr>
      <vt:lpstr>A little more discussion on modelling results </vt:lpstr>
      <vt:lpstr>Proposed Mitigations – Prospect Terrace and Grange Road</vt:lpstr>
      <vt:lpstr>What else can be done?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Sasha DEntremont</dc:creator>
  <cp:lastModifiedBy>Camille Middleditch</cp:lastModifiedBy>
  <cp:revision>41</cp:revision>
  <dcterms:created xsi:type="dcterms:W3CDTF">2019-03-04T02:14:49Z</dcterms:created>
  <dcterms:modified xsi:type="dcterms:W3CDTF">2021-05-23T23:54:03Z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0x0101008929BA9AA333694B942946547A5B898C</vt:lpwstr>
  </property>
</Properties>
</file>